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Heading Now 71-78" charset="1" panose="00000000000000000000"/>
      <p:regular r:id="rId18"/>
    </p:embeddedFont>
    <p:embeddedFont>
      <p:font typeface="Aileron Bold" charset="1" panose="00000800000000000000"/>
      <p:regular r:id="rId19"/>
    </p:embeddedFont>
    <p:embeddedFont>
      <p:font typeface="Aileron" charset="1" panose="00000500000000000000"/>
      <p:regular r:id="rId20"/>
    </p:embeddedFont>
    <p:embeddedFont>
      <p:font typeface="Allerta Stencil" charset="1" panose="00000000000000000000"/>
      <p:regular r:id="rId21"/>
    </p:embeddedFont>
    <p:embeddedFont>
      <p:font typeface="Canva Sans" charset="1" panose="020B0503030501040103"/>
      <p:regular r:id="rId22"/>
    </p:embeddedFont>
    <p:embeddedFont>
      <p:font typeface="The Seasons Bold" charset="1" panose="00000000000000000000"/>
      <p:regular r:id="rId23"/>
    </p:embeddedFont>
    <p:embeddedFont>
      <p:font typeface="Glacial Indifference Bold" charset="1" panose="00000800000000000000"/>
      <p:regular r:id="rId24"/>
    </p:embeddedFont>
    <p:embeddedFont>
      <p:font typeface="Germania One" charset="1" panose="020B0700020200000000"/>
      <p:regular r:id="rId25"/>
    </p:embeddedFont>
    <p:embeddedFont>
      <p:font typeface="Canva Sans Bold" charset="1" panose="020B0803030501040103"/>
      <p:regular r:id="rId26"/>
    </p:embeddedFont>
    <p:embeddedFont>
      <p:font typeface="Chunk Five" charset="1" panose="000005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2" Target="../media/image39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0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47.png" Type="http://schemas.openxmlformats.org/officeDocument/2006/relationships/image"/><Relationship Id="rId13" Target="../media/image48.svg" Type="http://schemas.openxmlformats.org/officeDocument/2006/relationships/image"/><Relationship Id="rId14" Target="../media/image27.png" Type="http://schemas.openxmlformats.org/officeDocument/2006/relationships/image"/><Relationship Id="rId15" Target="../media/image28.svg" Type="http://schemas.openxmlformats.org/officeDocument/2006/relationships/image"/><Relationship Id="rId16" Target="../media/image33.png" Type="http://schemas.openxmlformats.org/officeDocument/2006/relationships/image"/><Relationship Id="rId17" Target="../media/image34.svg" Type="http://schemas.openxmlformats.org/officeDocument/2006/relationships/image"/><Relationship Id="rId18" Target="../media/image15.png" Type="http://schemas.openxmlformats.org/officeDocument/2006/relationships/image"/><Relationship Id="rId19" Target="../media/image16.sv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jpe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7.png" Type="http://schemas.openxmlformats.org/officeDocument/2006/relationships/image"/><Relationship Id="rId12" Target="../media/image8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9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2" Target="../media/image32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15" Target="../media/image9.png" Type="http://schemas.openxmlformats.org/officeDocument/2006/relationships/image"/><Relationship Id="rId16" Target="../media/image10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056530" y="1028700"/>
            <a:ext cx="8231470" cy="9258300"/>
          </a:xfrm>
          <a:custGeom>
            <a:avLst/>
            <a:gdLst/>
            <a:ahLst/>
            <a:cxnLst/>
            <a:rect r="r" b="b" t="t" l="l"/>
            <a:pathLst>
              <a:path h="9258300" w="8231470">
                <a:moveTo>
                  <a:pt x="8231470" y="0"/>
                </a:moveTo>
                <a:lnTo>
                  <a:pt x="0" y="0"/>
                </a:lnTo>
                <a:lnTo>
                  <a:pt x="0" y="9258300"/>
                </a:lnTo>
                <a:lnTo>
                  <a:pt x="8231470" y="9258300"/>
                </a:lnTo>
                <a:lnTo>
                  <a:pt x="82314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806807" cy="80680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72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06726" y="1212924"/>
            <a:ext cx="450754" cy="438358"/>
          </a:xfrm>
          <a:custGeom>
            <a:avLst/>
            <a:gdLst/>
            <a:ahLst/>
            <a:cxnLst/>
            <a:rect r="r" b="b" t="t" l="l"/>
            <a:pathLst>
              <a:path h="438358" w="450754">
                <a:moveTo>
                  <a:pt x="0" y="0"/>
                </a:moveTo>
                <a:lnTo>
                  <a:pt x="450754" y="0"/>
                </a:lnTo>
                <a:lnTo>
                  <a:pt x="450754" y="438359"/>
                </a:lnTo>
                <a:lnTo>
                  <a:pt x="0" y="438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034493"/>
            <a:ext cx="9407947" cy="3104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32"/>
              </a:lnSpc>
            </a:pPr>
            <a:r>
              <a:rPr lang="en-US" sz="11043" spc="-739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Designing user interface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326173" y="2478742"/>
            <a:ext cx="817827" cy="743201"/>
          </a:xfrm>
          <a:custGeom>
            <a:avLst/>
            <a:gdLst/>
            <a:ahLst/>
            <a:cxnLst/>
            <a:rect r="r" b="b" t="t" l="l"/>
            <a:pathLst>
              <a:path h="743201" w="817827">
                <a:moveTo>
                  <a:pt x="0" y="0"/>
                </a:moveTo>
                <a:lnTo>
                  <a:pt x="817827" y="0"/>
                </a:lnTo>
                <a:lnTo>
                  <a:pt x="817827" y="743200"/>
                </a:lnTo>
                <a:lnTo>
                  <a:pt x="0" y="743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119856">
            <a:off x="13306753" y="2768823"/>
            <a:ext cx="1067514" cy="679206"/>
          </a:xfrm>
          <a:custGeom>
            <a:avLst/>
            <a:gdLst/>
            <a:ahLst/>
            <a:cxnLst/>
            <a:rect r="r" b="b" t="t" l="l"/>
            <a:pathLst>
              <a:path h="679206" w="1067514">
                <a:moveTo>
                  <a:pt x="0" y="0"/>
                </a:moveTo>
                <a:lnTo>
                  <a:pt x="1067514" y="0"/>
                </a:lnTo>
                <a:lnTo>
                  <a:pt x="1067514" y="679206"/>
                </a:lnTo>
                <a:lnTo>
                  <a:pt x="0" y="6792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-130889">
            <a:off x="6920196" y="-885478"/>
            <a:ext cx="4447608" cy="1770957"/>
          </a:xfrm>
          <a:custGeom>
            <a:avLst/>
            <a:gdLst/>
            <a:ahLst/>
            <a:cxnLst/>
            <a:rect r="r" b="b" t="t" l="l"/>
            <a:pathLst>
              <a:path h="1770957" w="4447608">
                <a:moveTo>
                  <a:pt x="0" y="1770956"/>
                </a:moveTo>
                <a:lnTo>
                  <a:pt x="4447608" y="1770956"/>
                </a:lnTo>
                <a:lnTo>
                  <a:pt x="4447608" y="0"/>
                </a:lnTo>
                <a:lnTo>
                  <a:pt x="0" y="0"/>
                </a:lnTo>
                <a:lnTo>
                  <a:pt x="0" y="177095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65102" y="8138216"/>
            <a:ext cx="1784758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 spc="-98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Presented By 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60931" y="8138216"/>
            <a:ext cx="1908695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 spc="-98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Presented To :</a:t>
            </a:r>
          </a:p>
        </p:txBody>
      </p:sp>
      <p:sp>
        <p:nvSpPr>
          <p:cNvPr name="TextBox 13" id="13"/>
          <p:cNvSpPr txBox="true"/>
          <p:nvPr/>
        </p:nvSpPr>
        <p:spPr>
          <a:xfrm rot="123511">
            <a:off x="1223197" y="5662169"/>
            <a:ext cx="11121820" cy="111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2"/>
              </a:lnSpc>
            </a:pPr>
            <a:r>
              <a:rPr lang="en-US" sz="7672" spc="-514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Best practices in UI/UX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5102" y="8472861"/>
            <a:ext cx="4072414" cy="88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7"/>
              </a:lnSpc>
              <a:spcBef>
                <a:spcPct val="0"/>
              </a:spcBef>
            </a:pPr>
            <a:r>
              <a:rPr lang="en-US" sz="1662" spc="-83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Md. Aayat Hossain Mridha (ID- 2023100000457)</a:t>
            </a:r>
          </a:p>
          <a:p>
            <a:pPr algn="l">
              <a:lnSpc>
                <a:spcPts val="2327"/>
              </a:lnSpc>
              <a:spcBef>
                <a:spcPct val="0"/>
              </a:spcBef>
            </a:pPr>
            <a:r>
              <a:rPr lang="en-US" sz="1662" spc="-83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Sumya Akter Asha (ID- 2023100000369)</a:t>
            </a:r>
          </a:p>
          <a:p>
            <a:pPr algn="l">
              <a:lnSpc>
                <a:spcPts val="2327"/>
              </a:lnSpc>
              <a:spcBef>
                <a:spcPct val="0"/>
              </a:spcBef>
            </a:pPr>
            <a:r>
              <a:rPr lang="en-US" sz="1662" spc="-83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Umme Ayrin Tithi (ID- 2023100000377)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60931" y="8501380"/>
            <a:ext cx="2432090" cy="853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3"/>
              </a:lnSpc>
            </a:pPr>
            <a:r>
              <a:rPr lang="en-US" sz="1659" spc="-8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Shimul Dey Katha</a:t>
            </a:r>
          </a:p>
          <a:p>
            <a:pPr algn="l">
              <a:lnSpc>
                <a:spcPts val="2323"/>
              </a:lnSpc>
            </a:pPr>
            <a:r>
              <a:rPr lang="en-US" sz="1659" spc="-8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Lecturer, Department of CSE </a:t>
            </a:r>
          </a:p>
          <a:p>
            <a:pPr algn="l">
              <a:lnSpc>
                <a:spcPts val="2323"/>
              </a:lnSpc>
            </a:pPr>
            <a:r>
              <a:rPr lang="en-US" sz="1659" spc="-8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Southeast University.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15336" y="0"/>
            <a:ext cx="8572664" cy="10287000"/>
            <a:chOff x="0" y="0"/>
            <a:chExt cx="11062970" cy="132753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2970" cy="13275311"/>
            </a:xfrm>
            <a:custGeom>
              <a:avLst/>
              <a:gdLst/>
              <a:ahLst/>
              <a:cxnLst/>
              <a:rect r="r" b="b" t="t" l="l"/>
              <a:pathLst>
                <a:path h="13275311" w="11062970">
                  <a:moveTo>
                    <a:pt x="6649720" y="0"/>
                  </a:moveTo>
                  <a:lnTo>
                    <a:pt x="11062970" y="0"/>
                  </a:lnTo>
                  <a:lnTo>
                    <a:pt x="11062970" y="13275311"/>
                  </a:lnTo>
                  <a:lnTo>
                    <a:pt x="0" y="13275311"/>
                  </a:lnTo>
                  <a:lnTo>
                    <a:pt x="0" y="6649720"/>
                  </a:lnTo>
                  <a:cubicBezTo>
                    <a:pt x="0" y="2976880"/>
                    <a:pt x="2976880" y="0"/>
                    <a:pt x="6649720" y="0"/>
                  </a:cubicBezTo>
                  <a:close/>
                </a:path>
              </a:pathLst>
            </a:custGeom>
            <a:blipFill>
              <a:blip r:embed="rId2"/>
              <a:stretch>
                <a:fillRect l="-48763" t="0" r="-48763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759917" y="8649303"/>
            <a:ext cx="1384083" cy="1217993"/>
          </a:xfrm>
          <a:custGeom>
            <a:avLst/>
            <a:gdLst/>
            <a:ahLst/>
            <a:cxnLst/>
            <a:rect r="r" b="b" t="t" l="l"/>
            <a:pathLst>
              <a:path h="1217993" w="1384083">
                <a:moveTo>
                  <a:pt x="0" y="0"/>
                </a:moveTo>
                <a:lnTo>
                  <a:pt x="1384083" y="0"/>
                </a:lnTo>
                <a:lnTo>
                  <a:pt x="1384083" y="1217994"/>
                </a:lnTo>
                <a:lnTo>
                  <a:pt x="0" y="1217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73570" y="471533"/>
            <a:ext cx="633144" cy="557167"/>
          </a:xfrm>
          <a:custGeom>
            <a:avLst/>
            <a:gdLst/>
            <a:ahLst/>
            <a:cxnLst/>
            <a:rect r="r" b="b" t="t" l="l"/>
            <a:pathLst>
              <a:path h="557167" w="633144">
                <a:moveTo>
                  <a:pt x="0" y="0"/>
                </a:moveTo>
                <a:lnTo>
                  <a:pt x="633144" y="0"/>
                </a:lnTo>
                <a:lnTo>
                  <a:pt x="633144" y="557167"/>
                </a:lnTo>
                <a:lnTo>
                  <a:pt x="0" y="5571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5400000">
            <a:off x="-1852726" y="7816735"/>
            <a:ext cx="5167419" cy="2057572"/>
          </a:xfrm>
          <a:custGeom>
            <a:avLst/>
            <a:gdLst/>
            <a:ahLst/>
            <a:cxnLst/>
            <a:rect r="r" b="b" t="t" l="l"/>
            <a:pathLst>
              <a:path h="2057572" w="5167419">
                <a:moveTo>
                  <a:pt x="0" y="2057572"/>
                </a:moveTo>
                <a:lnTo>
                  <a:pt x="5167419" y="2057572"/>
                </a:lnTo>
                <a:lnTo>
                  <a:pt x="5167419" y="0"/>
                </a:lnTo>
                <a:lnTo>
                  <a:pt x="0" y="0"/>
                </a:lnTo>
                <a:lnTo>
                  <a:pt x="0" y="205757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30983" y="1047750"/>
            <a:ext cx="9742587" cy="120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7"/>
              </a:lnSpc>
            </a:pPr>
            <a:r>
              <a:rPr lang="en-US" sz="6412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Current</a:t>
            </a:r>
            <a:r>
              <a:rPr lang="en-US" sz="6412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 Trends in UI/UX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762885"/>
            <a:ext cx="6176010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Interactive 3D Objects</a:t>
            </a:r>
          </a:p>
          <a:p>
            <a:pPr algn="just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AI interfaces and presence </a:t>
            </a:r>
          </a:p>
          <a:p>
            <a:pPr algn="just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Text &amp; Emoji mix</a:t>
            </a:r>
          </a:p>
          <a:p>
            <a:pPr algn="just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Text transition</a:t>
            </a:r>
          </a:p>
          <a:p>
            <a:pPr algn="just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etc....</a:t>
            </a:r>
          </a:p>
        </p:txBody>
      </p:sp>
      <p:sp>
        <p:nvSpPr>
          <p:cNvPr name="Freeform 9" id="9"/>
          <p:cNvSpPr/>
          <p:nvPr/>
        </p:nvSpPr>
        <p:spPr>
          <a:xfrm flipH="false" flipV="true" rot="0">
            <a:off x="1759769" y="6690267"/>
            <a:ext cx="5847869" cy="3918072"/>
          </a:xfrm>
          <a:custGeom>
            <a:avLst/>
            <a:gdLst/>
            <a:ahLst/>
            <a:cxnLst/>
            <a:rect r="r" b="b" t="t" l="l"/>
            <a:pathLst>
              <a:path h="3918072" w="5847869">
                <a:moveTo>
                  <a:pt x="0" y="3918072"/>
                </a:moveTo>
                <a:lnTo>
                  <a:pt x="5847869" y="3918072"/>
                </a:lnTo>
                <a:lnTo>
                  <a:pt x="5847869" y="0"/>
                </a:lnTo>
                <a:lnTo>
                  <a:pt x="0" y="0"/>
                </a:lnTo>
                <a:lnTo>
                  <a:pt x="0" y="3918072"/>
                </a:lnTo>
                <a:close/>
              </a:path>
            </a:pathLst>
          </a:custGeom>
          <a:blipFill>
            <a:blip r:embed="rId9">
              <a:alphaModFix amt="4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384639">
            <a:off x="4989571" y="5968479"/>
            <a:ext cx="1225411" cy="586665"/>
          </a:xfrm>
          <a:custGeom>
            <a:avLst/>
            <a:gdLst/>
            <a:ahLst/>
            <a:cxnLst/>
            <a:rect r="r" b="b" t="t" l="l"/>
            <a:pathLst>
              <a:path h="586665" w="1225411">
                <a:moveTo>
                  <a:pt x="0" y="0"/>
                </a:moveTo>
                <a:lnTo>
                  <a:pt x="1225411" y="0"/>
                </a:lnTo>
                <a:lnTo>
                  <a:pt x="1225411" y="586666"/>
                </a:lnTo>
                <a:lnTo>
                  <a:pt x="0" y="5866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6726" y="1212924"/>
            <a:ext cx="450754" cy="438358"/>
          </a:xfrm>
          <a:custGeom>
            <a:avLst/>
            <a:gdLst/>
            <a:ahLst/>
            <a:cxnLst/>
            <a:rect r="r" b="b" t="t" l="l"/>
            <a:pathLst>
              <a:path h="438358" w="450754">
                <a:moveTo>
                  <a:pt x="0" y="0"/>
                </a:moveTo>
                <a:lnTo>
                  <a:pt x="450754" y="0"/>
                </a:lnTo>
                <a:lnTo>
                  <a:pt x="450754" y="438359"/>
                </a:lnTo>
                <a:lnTo>
                  <a:pt x="0" y="438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885927"/>
            <a:ext cx="9398752" cy="6401073"/>
            <a:chOff x="0" y="0"/>
            <a:chExt cx="3272790" cy="22289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72790" cy="2228952"/>
            </a:xfrm>
            <a:custGeom>
              <a:avLst/>
              <a:gdLst/>
              <a:ahLst/>
              <a:cxnLst/>
              <a:rect r="r" b="b" t="t" l="l"/>
              <a:pathLst>
                <a:path h="2228952" w="3272790">
                  <a:moveTo>
                    <a:pt x="0" y="0"/>
                  </a:moveTo>
                  <a:lnTo>
                    <a:pt x="2767330" y="0"/>
                  </a:lnTo>
                  <a:cubicBezTo>
                    <a:pt x="3046730" y="0"/>
                    <a:pt x="3272790" y="236444"/>
                    <a:pt x="3272790" y="528679"/>
                  </a:cubicBezTo>
                  <a:lnTo>
                    <a:pt x="3272790" y="2228952"/>
                  </a:lnTo>
                  <a:lnTo>
                    <a:pt x="0" y="2228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416" t="0" r="-341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289225" y="1432103"/>
            <a:ext cx="987387" cy="868900"/>
          </a:xfrm>
          <a:custGeom>
            <a:avLst/>
            <a:gdLst/>
            <a:ahLst/>
            <a:cxnLst/>
            <a:rect r="r" b="b" t="t" l="l"/>
            <a:pathLst>
              <a:path h="868900" w="987387">
                <a:moveTo>
                  <a:pt x="0" y="0"/>
                </a:moveTo>
                <a:lnTo>
                  <a:pt x="987387" y="0"/>
                </a:lnTo>
                <a:lnTo>
                  <a:pt x="987387" y="868901"/>
                </a:lnTo>
                <a:lnTo>
                  <a:pt x="0" y="8689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1303005">
            <a:off x="15778502" y="2088805"/>
            <a:ext cx="1368291" cy="870575"/>
          </a:xfrm>
          <a:custGeom>
            <a:avLst/>
            <a:gdLst/>
            <a:ahLst/>
            <a:cxnLst/>
            <a:rect r="r" b="b" t="t" l="l"/>
            <a:pathLst>
              <a:path h="870575" w="1368291">
                <a:moveTo>
                  <a:pt x="1368291" y="0"/>
                </a:moveTo>
                <a:lnTo>
                  <a:pt x="0" y="0"/>
                </a:lnTo>
                <a:lnTo>
                  <a:pt x="0" y="870575"/>
                </a:lnTo>
                <a:lnTo>
                  <a:pt x="1368291" y="870575"/>
                </a:lnTo>
                <a:lnTo>
                  <a:pt x="136829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6435046" y="8434046"/>
            <a:ext cx="844306" cy="804202"/>
          </a:xfrm>
          <a:custGeom>
            <a:avLst/>
            <a:gdLst/>
            <a:ahLst/>
            <a:cxnLst/>
            <a:rect r="r" b="b" t="t" l="l"/>
            <a:pathLst>
              <a:path h="804202" w="844306">
                <a:moveTo>
                  <a:pt x="0" y="0"/>
                </a:moveTo>
                <a:lnTo>
                  <a:pt x="844306" y="0"/>
                </a:lnTo>
                <a:lnTo>
                  <a:pt x="844306" y="804202"/>
                </a:lnTo>
                <a:lnTo>
                  <a:pt x="0" y="8042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-130889">
            <a:off x="32094" y="-885478"/>
            <a:ext cx="4447608" cy="1770957"/>
          </a:xfrm>
          <a:custGeom>
            <a:avLst/>
            <a:gdLst/>
            <a:ahLst/>
            <a:cxnLst/>
            <a:rect r="r" b="b" t="t" l="l"/>
            <a:pathLst>
              <a:path h="1770957" w="4447608">
                <a:moveTo>
                  <a:pt x="0" y="1770956"/>
                </a:moveTo>
                <a:lnTo>
                  <a:pt x="4447608" y="1770956"/>
                </a:lnTo>
                <a:lnTo>
                  <a:pt x="4447608" y="0"/>
                </a:lnTo>
                <a:lnTo>
                  <a:pt x="0" y="0"/>
                </a:lnTo>
                <a:lnTo>
                  <a:pt x="0" y="1770956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7742" y="1689599"/>
            <a:ext cx="6901483" cy="1525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720" spc="-651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6203" y="3828777"/>
            <a:ext cx="6930996" cy="3948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8"/>
              </a:lnSpc>
            </a:pPr>
            <a:r>
              <a:rPr lang="en-US" sz="27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Best Practices in UI/UX means making apps an</a:t>
            </a:r>
            <a:r>
              <a:rPr lang="en-US" sz="27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 websites easy and enjoyable for everyone.</a:t>
            </a:r>
          </a:p>
          <a:p>
            <a:pPr algn="just">
              <a:lnSpc>
                <a:spcPts val="3918"/>
              </a:lnSpc>
            </a:pPr>
            <a:r>
              <a:rPr lang="en-US" sz="27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Designs should be simple, clear, and work for all users, including those with disabilities. Easy navigation, clear instructions, and helpful feedback make using a product smooth.</a:t>
            </a:r>
          </a:p>
        </p:txBody>
      </p:sp>
      <p:sp>
        <p:nvSpPr>
          <p:cNvPr name="Freeform 11" id="11"/>
          <p:cNvSpPr/>
          <p:nvPr/>
        </p:nvSpPr>
        <p:spPr>
          <a:xfrm flipH="false" flipV="true" rot="-130889">
            <a:off x="11982946" y="-885478"/>
            <a:ext cx="4447608" cy="1770957"/>
          </a:xfrm>
          <a:custGeom>
            <a:avLst/>
            <a:gdLst/>
            <a:ahLst/>
            <a:cxnLst/>
            <a:rect r="r" b="b" t="t" l="l"/>
            <a:pathLst>
              <a:path h="1770957" w="4447608">
                <a:moveTo>
                  <a:pt x="0" y="1770956"/>
                </a:moveTo>
                <a:lnTo>
                  <a:pt x="4447608" y="1770956"/>
                </a:lnTo>
                <a:lnTo>
                  <a:pt x="4447608" y="0"/>
                </a:lnTo>
                <a:lnTo>
                  <a:pt x="0" y="0"/>
                </a:lnTo>
                <a:lnTo>
                  <a:pt x="0" y="1770956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98144" y="-799035"/>
            <a:ext cx="6862161" cy="4597648"/>
          </a:xfrm>
          <a:custGeom>
            <a:avLst/>
            <a:gdLst/>
            <a:ahLst/>
            <a:cxnLst/>
            <a:rect r="r" b="b" t="t" l="l"/>
            <a:pathLst>
              <a:path h="4597648" w="6862161">
                <a:moveTo>
                  <a:pt x="0" y="0"/>
                </a:moveTo>
                <a:lnTo>
                  <a:pt x="6862161" y="0"/>
                </a:lnTo>
                <a:lnTo>
                  <a:pt x="6862161" y="4597647"/>
                </a:lnTo>
                <a:lnTo>
                  <a:pt x="0" y="4597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400000">
            <a:off x="-2583709" y="4114714"/>
            <a:ext cx="5167419" cy="2057572"/>
          </a:xfrm>
          <a:custGeom>
            <a:avLst/>
            <a:gdLst/>
            <a:ahLst/>
            <a:cxnLst/>
            <a:rect r="r" b="b" t="t" l="l"/>
            <a:pathLst>
              <a:path h="2057572" w="5167419">
                <a:moveTo>
                  <a:pt x="0" y="2057572"/>
                </a:moveTo>
                <a:lnTo>
                  <a:pt x="5167418" y="2057572"/>
                </a:lnTo>
                <a:lnTo>
                  <a:pt x="5167418" y="0"/>
                </a:lnTo>
                <a:lnTo>
                  <a:pt x="0" y="0"/>
                </a:lnTo>
                <a:lnTo>
                  <a:pt x="0" y="205757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2086259" y="6231952"/>
            <a:ext cx="6862161" cy="4597648"/>
          </a:xfrm>
          <a:custGeom>
            <a:avLst/>
            <a:gdLst/>
            <a:ahLst/>
            <a:cxnLst/>
            <a:rect r="r" b="b" t="t" l="l"/>
            <a:pathLst>
              <a:path h="4597648" w="6862161">
                <a:moveTo>
                  <a:pt x="6862161" y="4597647"/>
                </a:moveTo>
                <a:lnTo>
                  <a:pt x="0" y="4597647"/>
                </a:lnTo>
                <a:lnTo>
                  <a:pt x="0" y="0"/>
                </a:lnTo>
                <a:lnTo>
                  <a:pt x="6862161" y="0"/>
                </a:lnTo>
                <a:lnTo>
                  <a:pt x="6862161" y="4597647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5704291" y="4114714"/>
            <a:ext cx="5167419" cy="2057572"/>
          </a:xfrm>
          <a:custGeom>
            <a:avLst/>
            <a:gdLst/>
            <a:ahLst/>
            <a:cxnLst/>
            <a:rect r="r" b="b" t="t" l="l"/>
            <a:pathLst>
              <a:path h="2057572" w="5167419">
                <a:moveTo>
                  <a:pt x="0" y="0"/>
                </a:moveTo>
                <a:lnTo>
                  <a:pt x="5167418" y="0"/>
                </a:lnTo>
                <a:lnTo>
                  <a:pt x="5167418" y="2057572"/>
                </a:lnTo>
                <a:lnTo>
                  <a:pt x="0" y="2057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449316">
            <a:off x="2764715" y="3207451"/>
            <a:ext cx="764242" cy="755645"/>
          </a:xfrm>
          <a:custGeom>
            <a:avLst/>
            <a:gdLst/>
            <a:ahLst/>
            <a:cxnLst/>
            <a:rect r="r" b="b" t="t" l="l"/>
            <a:pathLst>
              <a:path h="755645" w="764242">
                <a:moveTo>
                  <a:pt x="0" y="0"/>
                </a:moveTo>
                <a:lnTo>
                  <a:pt x="764243" y="0"/>
                </a:lnTo>
                <a:lnTo>
                  <a:pt x="764243" y="755645"/>
                </a:lnTo>
                <a:lnTo>
                  <a:pt x="0" y="7556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117934">
            <a:off x="3747310" y="2184047"/>
            <a:ext cx="10796647" cy="2336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79"/>
              </a:lnSpc>
            </a:pPr>
            <a:r>
              <a:rPr lang="en-US" sz="15999" spc="-1071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Thank You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8305787">
            <a:off x="13499386" y="6213857"/>
            <a:ext cx="878897" cy="869009"/>
          </a:xfrm>
          <a:custGeom>
            <a:avLst/>
            <a:gdLst/>
            <a:ahLst/>
            <a:cxnLst/>
            <a:rect r="r" b="b" t="t" l="l"/>
            <a:pathLst>
              <a:path h="869009" w="878897">
                <a:moveTo>
                  <a:pt x="0" y="0"/>
                </a:moveTo>
                <a:lnTo>
                  <a:pt x="878896" y="0"/>
                </a:lnTo>
                <a:lnTo>
                  <a:pt x="878896" y="869009"/>
                </a:lnTo>
                <a:lnTo>
                  <a:pt x="0" y="8690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689658">
            <a:off x="9424941" y="1495904"/>
            <a:ext cx="1067514" cy="679206"/>
          </a:xfrm>
          <a:custGeom>
            <a:avLst/>
            <a:gdLst/>
            <a:ahLst/>
            <a:cxnLst/>
            <a:rect r="r" b="b" t="t" l="l"/>
            <a:pathLst>
              <a:path h="679206" w="1067514">
                <a:moveTo>
                  <a:pt x="0" y="0"/>
                </a:moveTo>
                <a:lnTo>
                  <a:pt x="1067514" y="0"/>
                </a:lnTo>
                <a:lnTo>
                  <a:pt x="1067514" y="679206"/>
                </a:lnTo>
                <a:lnTo>
                  <a:pt x="0" y="6792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337533">
            <a:off x="3385666" y="5693595"/>
            <a:ext cx="1212852" cy="580653"/>
          </a:xfrm>
          <a:custGeom>
            <a:avLst/>
            <a:gdLst/>
            <a:ahLst/>
            <a:cxnLst/>
            <a:rect r="r" b="b" t="t" l="l"/>
            <a:pathLst>
              <a:path h="580653" w="1212852">
                <a:moveTo>
                  <a:pt x="0" y="0"/>
                </a:moveTo>
                <a:lnTo>
                  <a:pt x="1212851" y="0"/>
                </a:lnTo>
                <a:lnTo>
                  <a:pt x="1212851" y="580652"/>
                </a:lnTo>
                <a:lnTo>
                  <a:pt x="0" y="5806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125677">
            <a:off x="5635673" y="5513709"/>
            <a:ext cx="7014219" cy="175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12000" spc="-803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So Much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8384639">
            <a:off x="1557686" y="8489386"/>
            <a:ext cx="1533533" cy="734179"/>
          </a:xfrm>
          <a:custGeom>
            <a:avLst/>
            <a:gdLst/>
            <a:ahLst/>
            <a:cxnLst/>
            <a:rect r="r" b="b" t="t" l="l"/>
            <a:pathLst>
              <a:path h="734179" w="1533533">
                <a:moveTo>
                  <a:pt x="0" y="0"/>
                </a:moveTo>
                <a:lnTo>
                  <a:pt x="1533533" y="0"/>
                </a:lnTo>
                <a:lnTo>
                  <a:pt x="1533533" y="734179"/>
                </a:lnTo>
                <a:lnTo>
                  <a:pt x="0" y="73417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8384639">
            <a:off x="14750573" y="8489386"/>
            <a:ext cx="1533533" cy="734179"/>
          </a:xfrm>
          <a:custGeom>
            <a:avLst/>
            <a:gdLst/>
            <a:ahLst/>
            <a:cxnLst/>
            <a:rect r="r" b="b" t="t" l="l"/>
            <a:pathLst>
              <a:path h="734179" w="1533533">
                <a:moveTo>
                  <a:pt x="0" y="0"/>
                </a:moveTo>
                <a:lnTo>
                  <a:pt x="1533533" y="0"/>
                </a:lnTo>
                <a:lnTo>
                  <a:pt x="1533533" y="734179"/>
                </a:lnTo>
                <a:lnTo>
                  <a:pt x="0" y="73417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812601">
            <a:off x="15148092" y="994064"/>
            <a:ext cx="738494" cy="703415"/>
          </a:xfrm>
          <a:custGeom>
            <a:avLst/>
            <a:gdLst/>
            <a:ahLst/>
            <a:cxnLst/>
            <a:rect r="r" b="b" t="t" l="l"/>
            <a:pathLst>
              <a:path h="703415" w="738494">
                <a:moveTo>
                  <a:pt x="0" y="0"/>
                </a:moveTo>
                <a:lnTo>
                  <a:pt x="738494" y="0"/>
                </a:lnTo>
                <a:lnTo>
                  <a:pt x="738494" y="703415"/>
                </a:lnTo>
                <a:lnTo>
                  <a:pt x="0" y="70341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227269" y="886641"/>
            <a:ext cx="903539" cy="795114"/>
          </a:xfrm>
          <a:custGeom>
            <a:avLst/>
            <a:gdLst/>
            <a:ahLst/>
            <a:cxnLst/>
            <a:rect r="r" b="b" t="t" l="l"/>
            <a:pathLst>
              <a:path h="795114" w="903539">
                <a:moveTo>
                  <a:pt x="0" y="0"/>
                </a:moveTo>
                <a:lnTo>
                  <a:pt x="903539" y="0"/>
                </a:lnTo>
                <a:lnTo>
                  <a:pt x="903539" y="795114"/>
                </a:lnTo>
                <a:lnTo>
                  <a:pt x="0" y="79511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06507">
            <a:off x="-4037783" y="-6145963"/>
            <a:ext cx="14322465" cy="8046621"/>
          </a:xfrm>
          <a:custGeom>
            <a:avLst/>
            <a:gdLst/>
            <a:ahLst/>
            <a:cxnLst/>
            <a:rect r="r" b="b" t="t" l="l"/>
            <a:pathLst>
              <a:path h="8046621" w="14322465">
                <a:moveTo>
                  <a:pt x="0" y="0"/>
                </a:moveTo>
                <a:lnTo>
                  <a:pt x="14322465" y="0"/>
                </a:lnTo>
                <a:lnTo>
                  <a:pt x="14322465" y="8046621"/>
                </a:lnTo>
                <a:lnTo>
                  <a:pt x="0" y="8046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19258" y="363155"/>
            <a:ext cx="8115300" cy="9716717"/>
            <a:chOff x="0" y="0"/>
            <a:chExt cx="2137363" cy="25591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37363" cy="2559135"/>
            </a:xfrm>
            <a:custGeom>
              <a:avLst/>
              <a:gdLst/>
              <a:ahLst/>
              <a:cxnLst/>
              <a:rect r="r" b="b" t="t" l="l"/>
              <a:pathLst>
                <a:path h="2559135" w="2137363">
                  <a:moveTo>
                    <a:pt x="95399" y="0"/>
                  </a:moveTo>
                  <a:lnTo>
                    <a:pt x="2041964" y="0"/>
                  </a:lnTo>
                  <a:cubicBezTo>
                    <a:pt x="2067265" y="0"/>
                    <a:pt x="2091530" y="10051"/>
                    <a:pt x="2109421" y="27942"/>
                  </a:cubicBezTo>
                  <a:cubicBezTo>
                    <a:pt x="2127312" y="45833"/>
                    <a:pt x="2137363" y="70098"/>
                    <a:pt x="2137363" y="95399"/>
                  </a:cubicBezTo>
                  <a:lnTo>
                    <a:pt x="2137363" y="2463736"/>
                  </a:lnTo>
                  <a:cubicBezTo>
                    <a:pt x="2137363" y="2516424"/>
                    <a:pt x="2094651" y="2559135"/>
                    <a:pt x="2041964" y="2559135"/>
                  </a:cubicBezTo>
                  <a:lnTo>
                    <a:pt x="95399" y="2559135"/>
                  </a:lnTo>
                  <a:cubicBezTo>
                    <a:pt x="42712" y="2559135"/>
                    <a:pt x="0" y="2516424"/>
                    <a:pt x="0" y="2463736"/>
                  </a:cubicBezTo>
                  <a:lnTo>
                    <a:pt x="0" y="95399"/>
                  </a:lnTo>
                  <a:cubicBezTo>
                    <a:pt x="0" y="42712"/>
                    <a:pt x="42712" y="0"/>
                    <a:pt x="95399" y="0"/>
                  </a:cubicBezTo>
                  <a:close/>
                </a:path>
              </a:pathLst>
            </a:custGeom>
            <a:solidFill>
              <a:srgbClr val="10102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37363" cy="2597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466858" y="210755"/>
            <a:ext cx="8115300" cy="9587355"/>
            <a:chOff x="0" y="0"/>
            <a:chExt cx="2137363" cy="25250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37363" cy="2525065"/>
            </a:xfrm>
            <a:custGeom>
              <a:avLst/>
              <a:gdLst/>
              <a:ahLst/>
              <a:cxnLst/>
              <a:rect r="r" b="b" t="t" l="l"/>
              <a:pathLst>
                <a:path h="2525065" w="2137363">
                  <a:moveTo>
                    <a:pt x="95399" y="0"/>
                  </a:moveTo>
                  <a:lnTo>
                    <a:pt x="2041964" y="0"/>
                  </a:lnTo>
                  <a:cubicBezTo>
                    <a:pt x="2067265" y="0"/>
                    <a:pt x="2091530" y="10051"/>
                    <a:pt x="2109421" y="27942"/>
                  </a:cubicBezTo>
                  <a:cubicBezTo>
                    <a:pt x="2127312" y="45833"/>
                    <a:pt x="2137363" y="70098"/>
                    <a:pt x="2137363" y="95399"/>
                  </a:cubicBezTo>
                  <a:lnTo>
                    <a:pt x="2137363" y="2429666"/>
                  </a:lnTo>
                  <a:cubicBezTo>
                    <a:pt x="2137363" y="2482353"/>
                    <a:pt x="2094651" y="2525065"/>
                    <a:pt x="2041964" y="2525065"/>
                  </a:cubicBezTo>
                  <a:lnTo>
                    <a:pt x="95399" y="2525065"/>
                  </a:lnTo>
                  <a:cubicBezTo>
                    <a:pt x="42712" y="2525065"/>
                    <a:pt x="0" y="2482353"/>
                    <a:pt x="0" y="2429666"/>
                  </a:cubicBezTo>
                  <a:lnTo>
                    <a:pt x="0" y="95399"/>
                  </a:lnTo>
                  <a:cubicBezTo>
                    <a:pt x="0" y="42712"/>
                    <a:pt x="42712" y="0"/>
                    <a:pt x="95399" y="0"/>
                  </a:cubicBezTo>
                  <a:close/>
                </a:path>
              </a:pathLst>
            </a:custGeom>
            <a:solidFill>
              <a:srgbClr val="5472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37363" cy="2563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0130734" y="1741357"/>
            <a:ext cx="6787549" cy="0"/>
          </a:xfrm>
          <a:prstGeom prst="line">
            <a:avLst/>
          </a:prstGeom>
          <a:ln cap="flat" w="19050">
            <a:solidFill>
              <a:srgbClr val="FCF8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0130734" y="2885908"/>
            <a:ext cx="6787549" cy="0"/>
          </a:xfrm>
          <a:prstGeom prst="line">
            <a:avLst/>
          </a:prstGeom>
          <a:ln cap="flat" w="19050">
            <a:solidFill>
              <a:srgbClr val="FCF8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0130734" y="4030340"/>
            <a:ext cx="6787549" cy="0"/>
          </a:xfrm>
          <a:prstGeom prst="line">
            <a:avLst/>
          </a:prstGeom>
          <a:ln cap="flat" w="19050">
            <a:solidFill>
              <a:srgbClr val="FCF8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0130734" y="5174772"/>
            <a:ext cx="6787549" cy="0"/>
          </a:xfrm>
          <a:prstGeom prst="line">
            <a:avLst/>
          </a:prstGeom>
          <a:ln cap="flat" w="19050">
            <a:solidFill>
              <a:srgbClr val="FCF8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0130734" y="6319204"/>
            <a:ext cx="6787549" cy="0"/>
          </a:xfrm>
          <a:prstGeom prst="line">
            <a:avLst/>
          </a:prstGeom>
          <a:ln cap="flat" w="19050">
            <a:solidFill>
              <a:srgbClr val="FCF8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0130734" y="7463636"/>
            <a:ext cx="6787549" cy="0"/>
          </a:xfrm>
          <a:prstGeom prst="line">
            <a:avLst/>
          </a:prstGeom>
          <a:ln cap="flat" w="19050">
            <a:solidFill>
              <a:srgbClr val="FCF8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0130734" y="8608068"/>
            <a:ext cx="6787549" cy="0"/>
          </a:xfrm>
          <a:prstGeom prst="line">
            <a:avLst/>
          </a:prstGeom>
          <a:ln cap="flat" w="19050">
            <a:solidFill>
              <a:srgbClr val="FCF8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0130734" y="9752500"/>
            <a:ext cx="6787549" cy="0"/>
          </a:xfrm>
          <a:prstGeom prst="line">
            <a:avLst/>
          </a:prstGeom>
          <a:ln cap="flat" w="19050">
            <a:solidFill>
              <a:srgbClr val="FCF8F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1028700" y="1028700"/>
            <a:ext cx="806807" cy="80680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72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206726" y="1212924"/>
            <a:ext cx="450754" cy="438358"/>
          </a:xfrm>
          <a:custGeom>
            <a:avLst/>
            <a:gdLst/>
            <a:ahLst/>
            <a:cxnLst/>
            <a:rect r="r" b="b" t="t" l="l"/>
            <a:pathLst>
              <a:path h="438358" w="450754">
                <a:moveTo>
                  <a:pt x="0" y="0"/>
                </a:moveTo>
                <a:lnTo>
                  <a:pt x="450754" y="0"/>
                </a:lnTo>
                <a:lnTo>
                  <a:pt x="450754" y="438359"/>
                </a:lnTo>
                <a:lnTo>
                  <a:pt x="0" y="438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30465" y="8254353"/>
            <a:ext cx="805041" cy="707430"/>
          </a:xfrm>
          <a:custGeom>
            <a:avLst/>
            <a:gdLst/>
            <a:ahLst/>
            <a:cxnLst/>
            <a:rect r="r" b="b" t="t" l="l"/>
            <a:pathLst>
              <a:path h="707430" w="805041">
                <a:moveTo>
                  <a:pt x="0" y="0"/>
                </a:moveTo>
                <a:lnTo>
                  <a:pt x="805042" y="0"/>
                </a:lnTo>
                <a:lnTo>
                  <a:pt x="805042" y="707430"/>
                </a:lnTo>
                <a:lnTo>
                  <a:pt x="0" y="707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true" rot="0">
            <a:off x="7281386" y="8053080"/>
            <a:ext cx="1368291" cy="870575"/>
          </a:xfrm>
          <a:custGeom>
            <a:avLst/>
            <a:gdLst/>
            <a:ahLst/>
            <a:cxnLst/>
            <a:rect r="r" b="b" t="t" l="l"/>
            <a:pathLst>
              <a:path h="870575" w="1368291">
                <a:moveTo>
                  <a:pt x="0" y="870575"/>
                </a:moveTo>
                <a:lnTo>
                  <a:pt x="1368291" y="870575"/>
                </a:lnTo>
                <a:lnTo>
                  <a:pt x="1368291" y="0"/>
                </a:lnTo>
                <a:lnTo>
                  <a:pt x="0" y="0"/>
                </a:lnTo>
                <a:lnTo>
                  <a:pt x="0" y="87057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130734" y="1130325"/>
            <a:ext cx="3705313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699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 Introduction to UI &amp; UX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231566" y="1130325"/>
            <a:ext cx="1686716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b="true" sz="2699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30734" y="2274876"/>
            <a:ext cx="4746500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spc="-134" b="true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Visual Design Best Practices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5231566" y="2274876"/>
            <a:ext cx="1686716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b="true" sz="2699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30734" y="3419308"/>
            <a:ext cx="5100833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699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 Principles of Good UI/UX Design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231566" y="3419308"/>
            <a:ext cx="1686716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b="true" sz="2699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130734" y="4563740"/>
            <a:ext cx="2921707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699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Interaction Design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231566" y="4563740"/>
            <a:ext cx="1686716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b="true" sz="2699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130734" y="5708172"/>
            <a:ext cx="2921707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699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Usability Testing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231566" y="5708172"/>
            <a:ext cx="1686716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b="true" sz="2699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130734" y="6852604"/>
            <a:ext cx="5540392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699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Accessibility &amp; Inclusive Design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130734" y="7997036"/>
            <a:ext cx="5540392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699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Current Trends in UI/UX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130734" y="9141468"/>
            <a:ext cx="5540392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699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Conclusion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231566" y="6852604"/>
            <a:ext cx="1686716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b="true" sz="2699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06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231566" y="7997036"/>
            <a:ext cx="1686716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b="true" sz="2699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07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231566" y="9141468"/>
            <a:ext cx="1686716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b="true" sz="2699" spc="-134">
                <a:solidFill>
                  <a:srgbClr val="FCF8F8"/>
                </a:solidFill>
                <a:latin typeface="Aileron Bold"/>
                <a:ea typeface="Aileron Bold"/>
                <a:cs typeface="Aileron Bold"/>
                <a:sym typeface="Aileron Bold"/>
              </a:rPr>
              <a:t>08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57480" y="4038268"/>
            <a:ext cx="6929201" cy="1630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3"/>
              </a:lnSpc>
            </a:pPr>
            <a:r>
              <a:rPr lang="en-US" sz="11242" spc="-753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Overview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6469" y="625297"/>
            <a:ext cx="806807" cy="80680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72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94496" y="809521"/>
            <a:ext cx="450754" cy="438358"/>
          </a:xfrm>
          <a:custGeom>
            <a:avLst/>
            <a:gdLst/>
            <a:ahLst/>
            <a:cxnLst/>
            <a:rect r="r" b="b" t="t" l="l"/>
            <a:pathLst>
              <a:path h="438358" w="450754">
                <a:moveTo>
                  <a:pt x="0" y="0"/>
                </a:moveTo>
                <a:lnTo>
                  <a:pt x="450754" y="0"/>
                </a:lnTo>
                <a:lnTo>
                  <a:pt x="450754" y="438358"/>
                </a:lnTo>
                <a:lnTo>
                  <a:pt x="0" y="4383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17385" y="8649303"/>
            <a:ext cx="1384083" cy="1217993"/>
          </a:xfrm>
          <a:custGeom>
            <a:avLst/>
            <a:gdLst/>
            <a:ahLst/>
            <a:cxnLst/>
            <a:rect r="r" b="b" t="t" l="l"/>
            <a:pathLst>
              <a:path h="1217993" w="1384083">
                <a:moveTo>
                  <a:pt x="0" y="0"/>
                </a:moveTo>
                <a:lnTo>
                  <a:pt x="1384083" y="0"/>
                </a:lnTo>
                <a:lnTo>
                  <a:pt x="1384083" y="1217994"/>
                </a:lnTo>
                <a:lnTo>
                  <a:pt x="0" y="1217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07654" y="9588713"/>
            <a:ext cx="633144" cy="557167"/>
          </a:xfrm>
          <a:custGeom>
            <a:avLst/>
            <a:gdLst/>
            <a:ahLst/>
            <a:cxnLst/>
            <a:rect r="r" b="b" t="t" l="l"/>
            <a:pathLst>
              <a:path h="557167" w="633144">
                <a:moveTo>
                  <a:pt x="0" y="0"/>
                </a:moveTo>
                <a:lnTo>
                  <a:pt x="633144" y="0"/>
                </a:lnTo>
                <a:lnTo>
                  <a:pt x="633144" y="557167"/>
                </a:lnTo>
                <a:lnTo>
                  <a:pt x="0" y="557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6681" y="1609538"/>
            <a:ext cx="8756077" cy="5472548"/>
          </a:xfrm>
          <a:custGeom>
            <a:avLst/>
            <a:gdLst/>
            <a:ahLst/>
            <a:cxnLst/>
            <a:rect r="r" b="b" t="t" l="l"/>
            <a:pathLst>
              <a:path h="5472548" w="8756077">
                <a:moveTo>
                  <a:pt x="0" y="0"/>
                </a:moveTo>
                <a:lnTo>
                  <a:pt x="8756078" y="0"/>
                </a:lnTo>
                <a:lnTo>
                  <a:pt x="8756078" y="5472549"/>
                </a:lnTo>
                <a:lnTo>
                  <a:pt x="0" y="54725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4394" y="7251550"/>
            <a:ext cx="8358365" cy="2095520"/>
          </a:xfrm>
          <a:custGeom>
            <a:avLst/>
            <a:gdLst/>
            <a:ahLst/>
            <a:cxnLst/>
            <a:rect r="r" b="b" t="t" l="l"/>
            <a:pathLst>
              <a:path h="2095520" w="8358365">
                <a:moveTo>
                  <a:pt x="0" y="0"/>
                </a:moveTo>
                <a:lnTo>
                  <a:pt x="8358365" y="0"/>
                </a:lnTo>
                <a:lnTo>
                  <a:pt x="8358365" y="2095520"/>
                </a:lnTo>
                <a:lnTo>
                  <a:pt x="0" y="20955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8710" b="-9350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407654" y="3938255"/>
            <a:ext cx="677419" cy="714954"/>
          </a:xfrm>
          <a:custGeom>
            <a:avLst/>
            <a:gdLst/>
            <a:ahLst/>
            <a:cxnLst/>
            <a:rect r="r" b="b" t="t" l="l"/>
            <a:pathLst>
              <a:path h="714954" w="677419">
                <a:moveTo>
                  <a:pt x="0" y="0"/>
                </a:moveTo>
                <a:lnTo>
                  <a:pt x="677419" y="0"/>
                </a:lnTo>
                <a:lnTo>
                  <a:pt x="677419" y="714954"/>
                </a:lnTo>
                <a:lnTo>
                  <a:pt x="0" y="7149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07654" y="5673728"/>
            <a:ext cx="677419" cy="714954"/>
          </a:xfrm>
          <a:custGeom>
            <a:avLst/>
            <a:gdLst/>
            <a:ahLst/>
            <a:cxnLst/>
            <a:rect r="r" b="b" t="t" l="l"/>
            <a:pathLst>
              <a:path h="714954" w="677419">
                <a:moveTo>
                  <a:pt x="0" y="0"/>
                </a:moveTo>
                <a:lnTo>
                  <a:pt x="677419" y="0"/>
                </a:lnTo>
                <a:lnTo>
                  <a:pt x="677419" y="714954"/>
                </a:lnTo>
                <a:lnTo>
                  <a:pt x="0" y="7149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35506" y="7477889"/>
            <a:ext cx="677419" cy="714954"/>
          </a:xfrm>
          <a:custGeom>
            <a:avLst/>
            <a:gdLst/>
            <a:ahLst/>
            <a:cxnLst/>
            <a:rect r="r" b="b" t="t" l="l"/>
            <a:pathLst>
              <a:path h="714954" w="677419">
                <a:moveTo>
                  <a:pt x="0" y="0"/>
                </a:moveTo>
                <a:lnTo>
                  <a:pt x="677419" y="0"/>
                </a:lnTo>
                <a:lnTo>
                  <a:pt x="677419" y="714954"/>
                </a:lnTo>
                <a:lnTo>
                  <a:pt x="0" y="7149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66302" y="350871"/>
            <a:ext cx="16375562" cy="125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8"/>
              </a:lnSpc>
            </a:pPr>
            <a:r>
              <a:rPr lang="en-US" sz="8008" spc="-536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Introduction To UI &amp; UX</a:t>
            </a:r>
          </a:p>
        </p:txBody>
      </p:sp>
      <p:sp>
        <p:nvSpPr>
          <p:cNvPr name="TextBox 14" id="14"/>
          <p:cNvSpPr txBox="true"/>
          <p:nvPr/>
        </p:nvSpPr>
        <p:spPr>
          <a:xfrm rot="-389350">
            <a:off x="10143638" y="2056773"/>
            <a:ext cx="6771818" cy="85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1"/>
              </a:lnSpc>
            </a:pPr>
            <a:r>
              <a:rPr lang="en-US" sz="5888" spc="-394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User Interface(UI)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07640" y="3929791"/>
            <a:ext cx="12396599" cy="655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3"/>
              </a:lnSpc>
              <a:spcBef>
                <a:spcPct val="0"/>
              </a:spcBef>
            </a:pPr>
            <a:r>
              <a:rPr lang="en-US" b="true" sz="3837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 Visual elements </a:t>
            </a:r>
            <a:r>
              <a:rPr lang="en-US" b="true" sz="3837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users interact with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07640" y="5327471"/>
            <a:ext cx="7616724" cy="1331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73"/>
              </a:lnSpc>
              <a:spcBef>
                <a:spcPct val="0"/>
              </a:spcBef>
            </a:pPr>
            <a:r>
              <a:rPr lang="en-US" b="true" sz="3837" spc="-191" strike="noStrike" u="none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 Examples Include – layouts, buttons, colors, typography etc.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32714" y="7469770"/>
            <a:ext cx="8369342" cy="654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73"/>
              </a:lnSpc>
              <a:spcBef>
                <a:spcPct val="0"/>
              </a:spcBef>
            </a:pPr>
            <a:r>
              <a:rPr lang="en-US" b="true" sz="3837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Good</a:t>
            </a:r>
            <a:r>
              <a:rPr lang="en-US" b="true" sz="3837" spc="-191" strike="noStrike" u="none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b="true" sz="3837" spc="-191" strike="noStrike" u="none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UI builds trust and engagement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55897" y="221893"/>
            <a:ext cx="806807" cy="80680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72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33923" y="406117"/>
            <a:ext cx="450754" cy="438358"/>
          </a:xfrm>
          <a:custGeom>
            <a:avLst/>
            <a:gdLst/>
            <a:ahLst/>
            <a:cxnLst/>
            <a:rect r="r" b="b" t="t" l="l"/>
            <a:pathLst>
              <a:path h="438358" w="450754">
                <a:moveTo>
                  <a:pt x="0" y="0"/>
                </a:moveTo>
                <a:lnTo>
                  <a:pt x="450754" y="0"/>
                </a:lnTo>
                <a:lnTo>
                  <a:pt x="450754" y="438359"/>
                </a:lnTo>
                <a:lnTo>
                  <a:pt x="0" y="438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93447" y="1882238"/>
            <a:ext cx="1384083" cy="1217993"/>
          </a:xfrm>
          <a:custGeom>
            <a:avLst/>
            <a:gdLst/>
            <a:ahLst/>
            <a:cxnLst/>
            <a:rect r="r" b="b" t="t" l="l"/>
            <a:pathLst>
              <a:path h="1217993" w="1384083">
                <a:moveTo>
                  <a:pt x="0" y="0"/>
                </a:moveTo>
                <a:lnTo>
                  <a:pt x="1384084" y="0"/>
                </a:lnTo>
                <a:lnTo>
                  <a:pt x="1384084" y="1217994"/>
                </a:lnTo>
                <a:lnTo>
                  <a:pt x="0" y="1217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93447" y="9417957"/>
            <a:ext cx="633144" cy="557167"/>
          </a:xfrm>
          <a:custGeom>
            <a:avLst/>
            <a:gdLst/>
            <a:ahLst/>
            <a:cxnLst/>
            <a:rect r="r" b="b" t="t" l="l"/>
            <a:pathLst>
              <a:path h="557167" w="633144">
                <a:moveTo>
                  <a:pt x="0" y="0"/>
                </a:moveTo>
                <a:lnTo>
                  <a:pt x="633145" y="0"/>
                </a:lnTo>
                <a:lnTo>
                  <a:pt x="633145" y="557167"/>
                </a:lnTo>
                <a:lnTo>
                  <a:pt x="0" y="557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9991" y="5150163"/>
            <a:ext cx="677419" cy="714954"/>
          </a:xfrm>
          <a:custGeom>
            <a:avLst/>
            <a:gdLst/>
            <a:ahLst/>
            <a:cxnLst/>
            <a:rect r="r" b="b" t="t" l="l"/>
            <a:pathLst>
              <a:path h="714954" w="677419">
                <a:moveTo>
                  <a:pt x="0" y="0"/>
                </a:moveTo>
                <a:lnTo>
                  <a:pt x="677418" y="0"/>
                </a:lnTo>
                <a:lnTo>
                  <a:pt x="677418" y="714954"/>
                </a:lnTo>
                <a:lnTo>
                  <a:pt x="0" y="71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9991" y="6931190"/>
            <a:ext cx="677419" cy="714954"/>
          </a:xfrm>
          <a:custGeom>
            <a:avLst/>
            <a:gdLst/>
            <a:ahLst/>
            <a:cxnLst/>
            <a:rect r="r" b="b" t="t" l="l"/>
            <a:pathLst>
              <a:path h="714954" w="677419">
                <a:moveTo>
                  <a:pt x="0" y="0"/>
                </a:moveTo>
                <a:lnTo>
                  <a:pt x="677418" y="0"/>
                </a:lnTo>
                <a:lnTo>
                  <a:pt x="677418" y="714954"/>
                </a:lnTo>
                <a:lnTo>
                  <a:pt x="0" y="71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9991" y="8711530"/>
            <a:ext cx="677419" cy="714954"/>
          </a:xfrm>
          <a:custGeom>
            <a:avLst/>
            <a:gdLst/>
            <a:ahLst/>
            <a:cxnLst/>
            <a:rect r="r" b="b" t="t" l="l"/>
            <a:pathLst>
              <a:path h="714954" w="677419">
                <a:moveTo>
                  <a:pt x="0" y="0"/>
                </a:moveTo>
                <a:lnTo>
                  <a:pt x="677418" y="0"/>
                </a:lnTo>
                <a:lnTo>
                  <a:pt x="677418" y="714954"/>
                </a:lnTo>
                <a:lnTo>
                  <a:pt x="0" y="71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389350">
            <a:off x="1589184" y="2284360"/>
            <a:ext cx="6771818" cy="150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1"/>
              </a:lnSpc>
            </a:pPr>
            <a:r>
              <a:rPr lang="en-US" sz="5888" spc="-394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User Experience(UX)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6456" y="4803219"/>
            <a:ext cx="8156785" cy="1332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3"/>
              </a:lnSpc>
              <a:spcBef>
                <a:spcPct val="0"/>
              </a:spcBef>
            </a:pPr>
            <a:r>
              <a:rPr lang="en-US" b="true" sz="3837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Overall feeling and satisfaction a </a:t>
            </a:r>
            <a:r>
              <a:rPr lang="en-US" b="true" sz="3837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user gets while interacting with a product.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16456" y="6584933"/>
            <a:ext cx="9377877" cy="1331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73"/>
              </a:lnSpc>
              <a:spcBef>
                <a:spcPct val="0"/>
              </a:spcBef>
            </a:pPr>
            <a:r>
              <a:rPr lang="en-US" b="true" sz="3837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Focuses</a:t>
            </a:r>
            <a:r>
              <a:rPr lang="en-US" b="true" sz="3837" spc="-191" strike="noStrike" u="none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b="true" sz="3837" spc="-191" strike="noStrike" u="none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on usability, accessibility, and efficiency of the entire journey.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16456" y="8365273"/>
            <a:ext cx="9412988" cy="1331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73"/>
              </a:lnSpc>
              <a:spcBef>
                <a:spcPct val="0"/>
              </a:spcBef>
            </a:pPr>
            <a:r>
              <a:rPr lang="en-US" b="true" sz="3837" spc="-191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Good</a:t>
            </a:r>
            <a:r>
              <a:rPr lang="en-US" b="true" sz="3837" spc="-191" strike="noStrike" u="none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 U</a:t>
            </a:r>
            <a:r>
              <a:rPr lang="en-US" b="true" sz="3837" spc="-191" strike="noStrike" u="none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X</a:t>
            </a:r>
            <a:r>
              <a:rPr lang="en-US" b="true" sz="3837" spc="-191" strike="noStrike" u="none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b="true" sz="3837" spc="-191" strike="noStrike" u="none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ens</a:t>
            </a:r>
            <a:r>
              <a:rPr lang="en-US" b="true" sz="3837" spc="-191" strike="noStrike" u="none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u</a:t>
            </a:r>
            <a:r>
              <a:rPr lang="en-US" b="true" sz="3837" spc="-191" strike="noStrike" u="none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re</a:t>
            </a:r>
            <a:r>
              <a:rPr lang="en-US" b="true" sz="3837" spc="-191" strike="noStrike" u="none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s </a:t>
            </a:r>
            <a:r>
              <a:rPr lang="en-US" b="true" sz="3837" spc="-191" strike="noStrike" u="none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p</a:t>
            </a:r>
            <a:r>
              <a:rPr lang="en-US" b="true" sz="3837" spc="-191" strike="noStrike" u="none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r</a:t>
            </a:r>
            <a:r>
              <a:rPr lang="en-US" b="true" sz="3837" spc="-191" strike="noStrike" u="none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od</a:t>
            </a:r>
            <a:r>
              <a:rPr lang="en-US" b="true" sz="3837" spc="-191" strike="noStrike" u="none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u</a:t>
            </a:r>
            <a:r>
              <a:rPr lang="en-US" b="true" sz="3837" spc="-191" strike="noStrike" u="none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c</a:t>
            </a:r>
            <a:r>
              <a:rPr lang="en-US" b="true" sz="3837" spc="-191" strike="noStrike" u="none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t</a:t>
            </a:r>
            <a:r>
              <a:rPr lang="en-US" b="true" sz="3837" spc="-191" strike="noStrike" u="none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s</a:t>
            </a:r>
            <a:r>
              <a:rPr lang="en-US" b="true" sz="3837" spc="-191" strike="noStrike" u="none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 a</a:t>
            </a:r>
            <a:r>
              <a:rPr lang="en-US" b="true" sz="3837" spc="-191" strike="noStrike" u="none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re easy,</a:t>
            </a:r>
            <a:r>
              <a:rPr lang="en-US" b="true" sz="3837" spc="-191" strike="noStrike" u="none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 en</a:t>
            </a:r>
            <a:r>
              <a:rPr lang="en-US" b="true" sz="3837" spc="-191" strike="noStrike" u="none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joy</a:t>
            </a:r>
            <a:r>
              <a:rPr lang="en-US" b="true" sz="3837" spc="-191" strike="noStrike" u="none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a</a:t>
            </a:r>
            <a:r>
              <a:rPr lang="en-US" b="true" sz="3837" spc="-191" strike="noStrike" u="none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bl</a:t>
            </a:r>
            <a:r>
              <a:rPr lang="en-US" b="true" sz="3837" spc="-191" strike="noStrike" u="none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e</a:t>
            </a:r>
            <a:r>
              <a:rPr lang="en-US" b="true" sz="3837" spc="-191" strike="noStrike" u="none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, a</a:t>
            </a:r>
            <a:r>
              <a:rPr lang="en-US" b="true" sz="3837" spc="-191" strike="noStrike" u="none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n</a:t>
            </a:r>
            <a:r>
              <a:rPr lang="en-US" b="true" sz="3837" spc="-191" strike="noStrike" u="none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d valuable </a:t>
            </a:r>
            <a:r>
              <a:rPr lang="en-US" b="true" sz="3837" spc="-191" strike="noStrike" u="none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t</a:t>
            </a:r>
            <a:r>
              <a:rPr lang="en-US" b="true" sz="3837" spc="-191" strike="noStrike" u="none">
                <a:solidFill>
                  <a:srgbClr val="10102A"/>
                </a:solidFill>
                <a:latin typeface="Aileron Bold"/>
                <a:ea typeface="Aileron Bold"/>
                <a:cs typeface="Aileron Bold"/>
                <a:sym typeface="Aileron Bold"/>
              </a:rPr>
              <a:t>o use.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777531" y="1274609"/>
            <a:ext cx="7510469" cy="9012391"/>
            <a:chOff x="0" y="0"/>
            <a:chExt cx="11062970" cy="1327531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062970" cy="13275311"/>
            </a:xfrm>
            <a:custGeom>
              <a:avLst/>
              <a:gdLst/>
              <a:ahLst/>
              <a:cxnLst/>
              <a:rect r="r" b="b" t="t" l="l"/>
              <a:pathLst>
                <a:path h="13275311" w="11062970">
                  <a:moveTo>
                    <a:pt x="6649720" y="0"/>
                  </a:moveTo>
                  <a:lnTo>
                    <a:pt x="11062970" y="0"/>
                  </a:lnTo>
                  <a:lnTo>
                    <a:pt x="11062970" y="13275311"/>
                  </a:lnTo>
                  <a:lnTo>
                    <a:pt x="0" y="13275311"/>
                  </a:lnTo>
                  <a:lnTo>
                    <a:pt x="0" y="6649720"/>
                  </a:lnTo>
                  <a:cubicBezTo>
                    <a:pt x="0" y="2976880"/>
                    <a:pt x="2976880" y="0"/>
                    <a:pt x="6649720" y="0"/>
                  </a:cubicBezTo>
                  <a:close/>
                </a:path>
              </a:pathLst>
            </a:custGeom>
            <a:blipFill>
              <a:blip r:embed="rId10"/>
              <a:stretch>
                <a:fillRect l="-9998" t="0" r="-9998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399920" y="380316"/>
            <a:ext cx="11760283" cy="125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8"/>
              </a:lnSpc>
            </a:pPr>
            <a:r>
              <a:rPr lang="en-US" sz="8008" spc="-536">
                <a:solidFill>
                  <a:srgbClr val="10102A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Introduction To UI &amp; UX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14131" y="0"/>
            <a:ext cx="8773869" cy="10287000"/>
            <a:chOff x="0" y="0"/>
            <a:chExt cx="8773653" cy="102867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794" y="-127"/>
              <a:ext cx="8776447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776447">
                  <a:moveTo>
                    <a:pt x="8776447" y="10251440"/>
                  </a:moveTo>
                  <a:cubicBezTo>
                    <a:pt x="8776447" y="10284587"/>
                    <a:pt x="8765567" y="10286873"/>
                    <a:pt x="8737203" y="10286873"/>
                  </a:cubicBezTo>
                  <a:cubicBezTo>
                    <a:pt x="5826122" y="10286238"/>
                    <a:pt x="2915170" y="10286238"/>
                    <a:pt x="4089" y="10286238"/>
                  </a:cubicBezTo>
                  <a:cubicBezTo>
                    <a:pt x="0" y="10272395"/>
                    <a:pt x="6420" y="10259822"/>
                    <a:pt x="9399" y="10246995"/>
                  </a:cubicBezTo>
                  <a:cubicBezTo>
                    <a:pt x="137359" y="9685401"/>
                    <a:pt x="265448" y="9123934"/>
                    <a:pt x="393796" y="8562467"/>
                  </a:cubicBezTo>
                  <a:cubicBezTo>
                    <a:pt x="576799" y="7761986"/>
                    <a:pt x="760191" y="6961632"/>
                    <a:pt x="943064" y="6161151"/>
                  </a:cubicBezTo>
                  <a:cubicBezTo>
                    <a:pt x="1168936" y="5172583"/>
                    <a:pt x="1394290" y="4184015"/>
                    <a:pt x="1620033" y="3195574"/>
                  </a:cubicBezTo>
                  <a:cubicBezTo>
                    <a:pt x="1849402" y="2191385"/>
                    <a:pt x="2078900" y="1187323"/>
                    <a:pt x="2308916" y="183261"/>
                  </a:cubicBezTo>
                  <a:cubicBezTo>
                    <a:pt x="2322904" y="122174"/>
                    <a:pt x="2331840" y="59690"/>
                    <a:pt x="2354505" y="635"/>
                  </a:cubicBezTo>
                  <a:cubicBezTo>
                    <a:pt x="4482158" y="635"/>
                    <a:pt x="6609811" y="635"/>
                    <a:pt x="8737462" y="0"/>
                  </a:cubicBezTo>
                  <a:cubicBezTo>
                    <a:pt x="8766345" y="0"/>
                    <a:pt x="8776187" y="3429"/>
                    <a:pt x="8776187" y="35814"/>
                  </a:cubicBezTo>
                  <a:cubicBezTo>
                    <a:pt x="8775410" y="3441065"/>
                    <a:pt x="8775410" y="6846316"/>
                    <a:pt x="8776447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58368" t="-611" r="-18578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31456" y="1028700"/>
            <a:ext cx="1237526" cy="1237526"/>
          </a:xfrm>
          <a:custGeom>
            <a:avLst/>
            <a:gdLst/>
            <a:ahLst/>
            <a:cxnLst/>
            <a:rect r="r" b="b" t="t" l="l"/>
            <a:pathLst>
              <a:path h="1237526" w="1237526">
                <a:moveTo>
                  <a:pt x="0" y="0"/>
                </a:moveTo>
                <a:lnTo>
                  <a:pt x="1237526" y="0"/>
                </a:lnTo>
                <a:lnTo>
                  <a:pt x="1237526" y="1237526"/>
                </a:lnTo>
                <a:lnTo>
                  <a:pt x="0" y="1237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57954" y="7019608"/>
            <a:ext cx="2556177" cy="2556177"/>
          </a:xfrm>
          <a:custGeom>
            <a:avLst/>
            <a:gdLst/>
            <a:ahLst/>
            <a:cxnLst/>
            <a:rect r="r" b="b" t="t" l="l"/>
            <a:pathLst>
              <a:path h="2556177" w="2556177">
                <a:moveTo>
                  <a:pt x="0" y="0"/>
                </a:moveTo>
                <a:lnTo>
                  <a:pt x="2556177" y="0"/>
                </a:lnTo>
                <a:lnTo>
                  <a:pt x="2556177" y="2556176"/>
                </a:lnTo>
                <a:lnTo>
                  <a:pt x="0" y="2556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14435" y="822094"/>
            <a:ext cx="7784427" cy="2760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9"/>
              </a:lnSpc>
            </a:pPr>
            <a:r>
              <a:rPr lang="en-US" sz="7149" spc="-479">
                <a:solidFill>
                  <a:srgbClr val="10102A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Principles of UI/UX Design</a:t>
            </a:r>
          </a:p>
          <a:p>
            <a:pPr algn="l">
              <a:lnSpc>
                <a:spcPts val="714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56206" y="3796617"/>
            <a:ext cx="9142656" cy="1127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5351" indent="-347676" lvl="1">
              <a:lnSpc>
                <a:spcPts val="4508"/>
              </a:lnSpc>
              <a:buFont typeface="Arial"/>
              <a:buChar char="•"/>
            </a:pPr>
            <a:r>
              <a:rPr lang="en-US" sz="3220">
                <a:solidFill>
                  <a:srgbClr val="10102A"/>
                </a:solidFill>
                <a:latin typeface="Canva Sans"/>
                <a:ea typeface="Canva Sans"/>
                <a:cs typeface="Canva Sans"/>
                <a:sym typeface="Canva Sans"/>
              </a:rPr>
              <a:t>Seven Fundamental Elements That Shape User Experience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6206" y="5562917"/>
            <a:ext cx="860271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102A"/>
                </a:solidFill>
                <a:latin typeface="Canva Sans"/>
                <a:ea typeface="Canva Sans"/>
                <a:cs typeface="Canva Sans"/>
                <a:sym typeface="Canva Sans"/>
              </a:rPr>
              <a:t>The Essential Pillars of User Interface Design, there are 7 of them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31456" y="3863292"/>
            <a:ext cx="502741" cy="530597"/>
          </a:xfrm>
          <a:custGeom>
            <a:avLst/>
            <a:gdLst/>
            <a:ahLst/>
            <a:cxnLst/>
            <a:rect r="r" b="b" t="t" l="l"/>
            <a:pathLst>
              <a:path h="530597" w="502741">
                <a:moveTo>
                  <a:pt x="0" y="0"/>
                </a:moveTo>
                <a:lnTo>
                  <a:pt x="502741" y="0"/>
                </a:lnTo>
                <a:lnTo>
                  <a:pt x="502741" y="530597"/>
                </a:lnTo>
                <a:lnTo>
                  <a:pt x="0" y="530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5824" y="5622893"/>
            <a:ext cx="534005" cy="563594"/>
          </a:xfrm>
          <a:custGeom>
            <a:avLst/>
            <a:gdLst/>
            <a:ahLst/>
            <a:cxnLst/>
            <a:rect r="r" b="b" t="t" l="l"/>
            <a:pathLst>
              <a:path h="563594" w="534005">
                <a:moveTo>
                  <a:pt x="0" y="0"/>
                </a:moveTo>
                <a:lnTo>
                  <a:pt x="534005" y="0"/>
                </a:lnTo>
                <a:lnTo>
                  <a:pt x="534005" y="563594"/>
                </a:lnTo>
                <a:lnTo>
                  <a:pt x="0" y="563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384639">
            <a:off x="9557864" y="740050"/>
            <a:ext cx="1205849" cy="577300"/>
          </a:xfrm>
          <a:custGeom>
            <a:avLst/>
            <a:gdLst/>
            <a:ahLst/>
            <a:cxnLst/>
            <a:rect r="r" b="b" t="t" l="l"/>
            <a:pathLst>
              <a:path h="577300" w="1205849">
                <a:moveTo>
                  <a:pt x="0" y="0"/>
                </a:moveTo>
                <a:lnTo>
                  <a:pt x="1205849" y="0"/>
                </a:lnTo>
                <a:lnTo>
                  <a:pt x="1205849" y="577300"/>
                </a:lnTo>
                <a:lnTo>
                  <a:pt x="0" y="577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8620337"/>
            <a:ext cx="1085735" cy="955447"/>
          </a:xfrm>
          <a:custGeom>
            <a:avLst/>
            <a:gdLst/>
            <a:ahLst/>
            <a:cxnLst/>
            <a:rect r="r" b="b" t="t" l="l"/>
            <a:pathLst>
              <a:path h="955447" w="1085735">
                <a:moveTo>
                  <a:pt x="0" y="0"/>
                </a:moveTo>
                <a:lnTo>
                  <a:pt x="1085735" y="0"/>
                </a:lnTo>
                <a:lnTo>
                  <a:pt x="1085735" y="955447"/>
                </a:lnTo>
                <a:lnTo>
                  <a:pt x="0" y="9554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6726" y="1212924"/>
            <a:ext cx="450754" cy="438358"/>
          </a:xfrm>
          <a:custGeom>
            <a:avLst/>
            <a:gdLst/>
            <a:ahLst/>
            <a:cxnLst/>
            <a:rect r="r" b="b" t="t" l="l"/>
            <a:pathLst>
              <a:path h="438358" w="450754">
                <a:moveTo>
                  <a:pt x="0" y="0"/>
                </a:moveTo>
                <a:lnTo>
                  <a:pt x="450754" y="0"/>
                </a:lnTo>
                <a:lnTo>
                  <a:pt x="450754" y="438359"/>
                </a:lnTo>
                <a:lnTo>
                  <a:pt x="0" y="438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63366" y="475958"/>
            <a:ext cx="8869437" cy="110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8"/>
              </a:lnSpc>
            </a:pPr>
            <a:r>
              <a:rPr lang="en-US" sz="7148" spc="-478" b="true">
                <a:solidFill>
                  <a:srgbClr val="10102A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INTERACTION    DESIGN.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463985" y="2490025"/>
            <a:ext cx="9604304" cy="6398868"/>
          </a:xfrm>
          <a:custGeom>
            <a:avLst/>
            <a:gdLst/>
            <a:ahLst/>
            <a:cxnLst/>
            <a:rect r="r" b="b" t="t" l="l"/>
            <a:pathLst>
              <a:path h="6398868" w="9604304">
                <a:moveTo>
                  <a:pt x="0" y="0"/>
                </a:moveTo>
                <a:lnTo>
                  <a:pt x="9604304" y="0"/>
                </a:lnTo>
                <a:lnTo>
                  <a:pt x="9604304" y="6398868"/>
                </a:lnTo>
                <a:lnTo>
                  <a:pt x="0" y="639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83462" y="3896072"/>
            <a:ext cx="250909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102A"/>
                </a:solidFill>
                <a:latin typeface="Canva Sans"/>
                <a:ea typeface="Canva Sans"/>
                <a:cs typeface="Canva Sans"/>
                <a:sym typeface="Canva Sans"/>
              </a:rPr>
              <a:t>BUTTON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83462" y="4945889"/>
            <a:ext cx="2080468" cy="581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25830" indent="-362915" lvl="1">
              <a:lnSpc>
                <a:spcPts val="4706"/>
              </a:lnSpc>
              <a:buFont typeface="Arial"/>
              <a:buChar char="•"/>
            </a:pPr>
            <a:r>
              <a:rPr lang="en-US" sz="3361">
                <a:solidFill>
                  <a:srgbClr val="10102A"/>
                </a:solidFill>
                <a:latin typeface="Canva Sans"/>
                <a:ea typeface="Canva Sans"/>
                <a:cs typeface="Canva Sans"/>
                <a:sym typeface="Canva Sans"/>
              </a:rPr>
              <a:t>LINKS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83462" y="6003497"/>
            <a:ext cx="232161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102A"/>
                </a:solidFill>
                <a:latin typeface="Canva Sans"/>
                <a:ea typeface="Canva Sans"/>
                <a:cs typeface="Canva Sans"/>
                <a:sym typeface="Canva Sans"/>
              </a:rPr>
              <a:t>FORMS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83462" y="7132474"/>
            <a:ext cx="20804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102A"/>
                </a:solidFill>
                <a:latin typeface="Canva Sans"/>
                <a:ea typeface="Canva Sans"/>
                <a:cs typeface="Canva Sans"/>
                <a:sym typeface="Canva Sans"/>
              </a:rPr>
              <a:t>MENU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5639" y="2644226"/>
            <a:ext cx="7738346" cy="1128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214" b="true">
                <a:solidFill>
                  <a:srgbClr val="10102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There are differnt type of  interactive elements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706507">
            <a:off x="-5657781" y="-5912794"/>
            <a:ext cx="12766839" cy="7172642"/>
          </a:xfrm>
          <a:custGeom>
            <a:avLst/>
            <a:gdLst/>
            <a:ahLst/>
            <a:cxnLst/>
            <a:rect r="r" b="b" t="t" l="l"/>
            <a:pathLst>
              <a:path h="7172642" w="12766839">
                <a:moveTo>
                  <a:pt x="0" y="0"/>
                </a:moveTo>
                <a:lnTo>
                  <a:pt x="12766839" y="0"/>
                </a:lnTo>
                <a:lnTo>
                  <a:pt x="12766839" y="7172643"/>
                </a:lnTo>
                <a:lnTo>
                  <a:pt x="0" y="7172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706507">
            <a:off x="-902694" y="7964405"/>
            <a:ext cx="4728921" cy="4620754"/>
          </a:xfrm>
          <a:custGeom>
            <a:avLst/>
            <a:gdLst/>
            <a:ahLst/>
            <a:cxnLst/>
            <a:rect r="r" b="b" t="t" l="l"/>
            <a:pathLst>
              <a:path h="4620754" w="4728921">
                <a:moveTo>
                  <a:pt x="0" y="0"/>
                </a:moveTo>
                <a:lnTo>
                  <a:pt x="4728921" y="0"/>
                </a:lnTo>
                <a:lnTo>
                  <a:pt x="4728921" y="4620753"/>
                </a:lnTo>
                <a:lnTo>
                  <a:pt x="0" y="46207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73922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384639">
            <a:off x="7554850" y="8575111"/>
            <a:ext cx="1533533" cy="734179"/>
          </a:xfrm>
          <a:custGeom>
            <a:avLst/>
            <a:gdLst/>
            <a:ahLst/>
            <a:cxnLst/>
            <a:rect r="r" b="b" t="t" l="l"/>
            <a:pathLst>
              <a:path h="734179" w="1533533">
                <a:moveTo>
                  <a:pt x="0" y="0"/>
                </a:moveTo>
                <a:lnTo>
                  <a:pt x="1533533" y="0"/>
                </a:lnTo>
                <a:lnTo>
                  <a:pt x="1533533" y="734179"/>
                </a:lnTo>
                <a:lnTo>
                  <a:pt x="0" y="7341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0">
            <a:off x="-1242788" y="6070172"/>
            <a:ext cx="5847869" cy="3918072"/>
          </a:xfrm>
          <a:custGeom>
            <a:avLst/>
            <a:gdLst/>
            <a:ahLst/>
            <a:cxnLst/>
            <a:rect r="r" b="b" t="t" l="l"/>
            <a:pathLst>
              <a:path h="3918072" w="5847869">
                <a:moveTo>
                  <a:pt x="0" y="3918072"/>
                </a:moveTo>
                <a:lnTo>
                  <a:pt x="5847869" y="3918072"/>
                </a:lnTo>
                <a:lnTo>
                  <a:pt x="5847869" y="0"/>
                </a:lnTo>
                <a:lnTo>
                  <a:pt x="0" y="0"/>
                </a:lnTo>
                <a:lnTo>
                  <a:pt x="0" y="3918072"/>
                </a:lnTo>
                <a:close/>
              </a:path>
            </a:pathLst>
          </a:custGeom>
          <a:blipFill>
            <a:blip r:embed="rId9">
              <a:alphaModFix amt="4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139665">
            <a:off x="14674782" y="1146443"/>
            <a:ext cx="1547745" cy="984753"/>
          </a:xfrm>
          <a:custGeom>
            <a:avLst/>
            <a:gdLst/>
            <a:ahLst/>
            <a:cxnLst/>
            <a:rect r="r" b="b" t="t" l="l"/>
            <a:pathLst>
              <a:path h="984753" w="1547745">
                <a:moveTo>
                  <a:pt x="0" y="0"/>
                </a:moveTo>
                <a:lnTo>
                  <a:pt x="1547745" y="0"/>
                </a:lnTo>
                <a:lnTo>
                  <a:pt x="1547745" y="984753"/>
                </a:lnTo>
                <a:lnTo>
                  <a:pt x="0" y="9847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-2309860" y="-1207171"/>
            <a:ext cx="5847869" cy="3918072"/>
          </a:xfrm>
          <a:custGeom>
            <a:avLst/>
            <a:gdLst/>
            <a:ahLst/>
            <a:cxnLst/>
            <a:rect r="r" b="b" t="t" l="l"/>
            <a:pathLst>
              <a:path h="3918072" w="5847869">
                <a:moveTo>
                  <a:pt x="0" y="3918072"/>
                </a:moveTo>
                <a:lnTo>
                  <a:pt x="5847869" y="3918072"/>
                </a:lnTo>
                <a:lnTo>
                  <a:pt x="5847869" y="0"/>
                </a:lnTo>
                <a:lnTo>
                  <a:pt x="0" y="0"/>
                </a:lnTo>
                <a:lnTo>
                  <a:pt x="0" y="3918072"/>
                </a:lnTo>
                <a:close/>
              </a:path>
            </a:pathLst>
          </a:custGeom>
          <a:blipFill>
            <a:blip r:embed="rId9">
              <a:alphaModFix amt="4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26063" y="-171450"/>
            <a:ext cx="10084580" cy="10287000"/>
            <a:chOff x="0" y="0"/>
            <a:chExt cx="638656" cy="6514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8656" cy="651475"/>
            </a:xfrm>
            <a:custGeom>
              <a:avLst/>
              <a:gdLst/>
              <a:ahLst/>
              <a:cxnLst/>
              <a:rect r="r" b="b" t="t" l="l"/>
              <a:pathLst>
                <a:path h="651475" w="638656">
                  <a:moveTo>
                    <a:pt x="0" y="0"/>
                  </a:moveTo>
                  <a:lnTo>
                    <a:pt x="638656" y="0"/>
                  </a:lnTo>
                  <a:lnTo>
                    <a:pt x="638656" y="651475"/>
                  </a:lnTo>
                  <a:lnTo>
                    <a:pt x="0" y="651475"/>
                  </a:lnTo>
                  <a:close/>
                </a:path>
              </a:pathLst>
            </a:custGeom>
            <a:blipFill>
              <a:blip r:embed="rId2"/>
              <a:stretch>
                <a:fillRect l="-40673" t="0" r="-4067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060914" y="2862868"/>
            <a:ext cx="7527839" cy="5468918"/>
            <a:chOff x="0" y="0"/>
            <a:chExt cx="1982641" cy="14403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82641" cy="1440374"/>
            </a:xfrm>
            <a:custGeom>
              <a:avLst/>
              <a:gdLst/>
              <a:ahLst/>
              <a:cxnLst/>
              <a:rect r="r" b="b" t="t" l="l"/>
              <a:pathLst>
                <a:path h="1440374" w="1982641">
                  <a:moveTo>
                    <a:pt x="52450" y="0"/>
                  </a:moveTo>
                  <a:lnTo>
                    <a:pt x="1930191" y="0"/>
                  </a:lnTo>
                  <a:cubicBezTo>
                    <a:pt x="1944101" y="0"/>
                    <a:pt x="1957442" y="5526"/>
                    <a:pt x="1967278" y="15362"/>
                  </a:cubicBezTo>
                  <a:cubicBezTo>
                    <a:pt x="1977115" y="25199"/>
                    <a:pt x="1982641" y="38540"/>
                    <a:pt x="1982641" y="52450"/>
                  </a:cubicBezTo>
                  <a:lnTo>
                    <a:pt x="1982641" y="1387923"/>
                  </a:lnTo>
                  <a:cubicBezTo>
                    <a:pt x="1982641" y="1416891"/>
                    <a:pt x="1959158" y="1440374"/>
                    <a:pt x="1930191" y="1440374"/>
                  </a:cubicBezTo>
                  <a:lnTo>
                    <a:pt x="52450" y="1440374"/>
                  </a:lnTo>
                  <a:cubicBezTo>
                    <a:pt x="23483" y="1440374"/>
                    <a:pt x="0" y="1416891"/>
                    <a:pt x="0" y="1387923"/>
                  </a:cubicBezTo>
                  <a:lnTo>
                    <a:pt x="0" y="52450"/>
                  </a:lnTo>
                  <a:cubicBezTo>
                    <a:pt x="0" y="23483"/>
                    <a:pt x="23483" y="0"/>
                    <a:pt x="5245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4B9FF">
                    <a:alpha val="100000"/>
                  </a:srgbClr>
                </a:gs>
                <a:gs pos="100000">
                  <a:srgbClr val="E894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33375"/>
              <a:ext cx="1982641" cy="1773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4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-2134710" y="1612822"/>
            <a:ext cx="8918179" cy="1905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-8384639">
            <a:off x="1294147" y="7964697"/>
            <a:ext cx="1533533" cy="734179"/>
          </a:xfrm>
          <a:custGeom>
            <a:avLst/>
            <a:gdLst/>
            <a:ahLst/>
            <a:cxnLst/>
            <a:rect r="r" b="b" t="t" l="l"/>
            <a:pathLst>
              <a:path h="734179" w="1533533">
                <a:moveTo>
                  <a:pt x="0" y="0"/>
                </a:moveTo>
                <a:lnTo>
                  <a:pt x="1533533" y="0"/>
                </a:lnTo>
                <a:lnTo>
                  <a:pt x="1533533" y="734179"/>
                </a:lnTo>
                <a:lnTo>
                  <a:pt x="0" y="7341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117" y="578291"/>
            <a:ext cx="6723353" cy="1935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3"/>
              </a:lnSpc>
            </a:pPr>
            <a:r>
              <a:rPr lang="en-US" sz="5552">
                <a:solidFill>
                  <a:srgbClr val="000000"/>
                </a:solidFill>
                <a:latin typeface="Germania One"/>
                <a:ea typeface="Germania One"/>
                <a:cs typeface="Germania One"/>
                <a:sym typeface="Germania One"/>
              </a:rPr>
              <a:t> USABILITY TESTING</a:t>
            </a:r>
          </a:p>
          <a:p>
            <a:pPr algn="l">
              <a:lnSpc>
                <a:spcPts val="7773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535876" y="4933950"/>
            <a:ext cx="5615884" cy="1368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9718" indent="-234859" lvl="1">
              <a:lnSpc>
                <a:spcPts val="3045"/>
              </a:lnSpc>
              <a:buFont typeface="Arial"/>
              <a:buChar char="•"/>
            </a:pPr>
            <a:r>
              <a:rPr lang="en-US" sz="21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(low fidelity</a:t>
            </a:r>
            <a:r>
              <a:rPr lang="en-US" sz="21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and high-fidelity)</a:t>
            </a:r>
          </a:p>
          <a:p>
            <a:pPr algn="just">
              <a:lnSpc>
                <a:spcPts val="5016"/>
              </a:lnSpc>
            </a:pPr>
          </a:p>
          <a:p>
            <a:pPr algn="just">
              <a:lnSpc>
                <a:spcPts val="3045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430128" y="3192609"/>
            <a:ext cx="6515813" cy="1434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4"/>
              </a:lnSpc>
            </a:pPr>
            <a:r>
              <a:rPr lang="en-US" sz="27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Prototypes</a:t>
            </a:r>
            <a:r>
              <a:rPr lang="en-US" sz="27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are early versions of a product that show how it will look and work.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24380" y="5792849"/>
            <a:ext cx="6819620" cy="464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9"/>
              </a:lnSpc>
              <a:spcBef>
                <a:spcPct val="0"/>
              </a:spcBef>
            </a:pPr>
            <a:r>
              <a:rPr lang="en-US" sz="2721" spc="-1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Iterative improvement based on feedback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6783470" y="1819226"/>
            <a:ext cx="1368291" cy="870575"/>
          </a:xfrm>
          <a:custGeom>
            <a:avLst/>
            <a:gdLst/>
            <a:ahLst/>
            <a:cxnLst/>
            <a:rect r="r" b="b" t="t" l="l"/>
            <a:pathLst>
              <a:path h="870575" w="1368291">
                <a:moveTo>
                  <a:pt x="0" y="0"/>
                </a:moveTo>
                <a:lnTo>
                  <a:pt x="1368291" y="0"/>
                </a:lnTo>
                <a:lnTo>
                  <a:pt x="1368291" y="870575"/>
                </a:lnTo>
                <a:lnTo>
                  <a:pt x="0" y="8705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-5400000">
            <a:off x="-2583795" y="7864392"/>
            <a:ext cx="5167419" cy="2057572"/>
          </a:xfrm>
          <a:custGeom>
            <a:avLst/>
            <a:gdLst/>
            <a:ahLst/>
            <a:cxnLst/>
            <a:rect r="r" b="b" t="t" l="l"/>
            <a:pathLst>
              <a:path h="2057572" w="5167419">
                <a:moveTo>
                  <a:pt x="0" y="2057572"/>
                </a:moveTo>
                <a:lnTo>
                  <a:pt x="5167418" y="2057572"/>
                </a:lnTo>
                <a:lnTo>
                  <a:pt x="5167418" y="0"/>
                </a:lnTo>
                <a:lnTo>
                  <a:pt x="0" y="0"/>
                </a:lnTo>
                <a:lnTo>
                  <a:pt x="0" y="205757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430128" y="6578438"/>
            <a:ext cx="6410065" cy="88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Fee</a:t>
            </a:r>
            <a:r>
              <a:rPr lang="en-US" sz="16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dback is the lifeblood of any successful system. Whether you're designing a loyalty checkout process or fine-tuning a rocket engine feedback provides essential insights</a:t>
            </a:r>
          </a:p>
        </p:txBody>
      </p:sp>
      <p:sp>
        <p:nvSpPr>
          <p:cNvPr name="Freeform 16" id="16"/>
          <p:cNvSpPr/>
          <p:nvPr/>
        </p:nvSpPr>
        <p:spPr>
          <a:xfrm flipH="false" flipV="true" rot="0">
            <a:off x="-2309860" y="-1207171"/>
            <a:ext cx="5847869" cy="3918072"/>
          </a:xfrm>
          <a:custGeom>
            <a:avLst/>
            <a:gdLst/>
            <a:ahLst/>
            <a:cxnLst/>
            <a:rect r="r" b="b" t="t" l="l"/>
            <a:pathLst>
              <a:path h="3918072" w="5847869">
                <a:moveTo>
                  <a:pt x="0" y="3918072"/>
                </a:moveTo>
                <a:lnTo>
                  <a:pt x="5847869" y="3918072"/>
                </a:lnTo>
                <a:lnTo>
                  <a:pt x="5847869" y="0"/>
                </a:lnTo>
                <a:lnTo>
                  <a:pt x="0" y="0"/>
                </a:lnTo>
                <a:lnTo>
                  <a:pt x="0" y="3918072"/>
                </a:lnTo>
                <a:close/>
              </a:path>
            </a:pathLst>
          </a:custGeom>
          <a:blipFill>
            <a:blip r:embed="rId9">
              <a:alphaModFix amt="4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93614" y="2479199"/>
            <a:ext cx="1547745" cy="984753"/>
          </a:xfrm>
          <a:custGeom>
            <a:avLst/>
            <a:gdLst/>
            <a:ahLst/>
            <a:cxnLst/>
            <a:rect r="r" b="b" t="t" l="l"/>
            <a:pathLst>
              <a:path h="984753" w="1547745">
                <a:moveTo>
                  <a:pt x="0" y="0"/>
                </a:moveTo>
                <a:lnTo>
                  <a:pt x="1547745" y="0"/>
                </a:lnTo>
                <a:lnTo>
                  <a:pt x="1547745" y="984753"/>
                </a:lnTo>
                <a:lnTo>
                  <a:pt x="0" y="984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539313" y="7078345"/>
            <a:ext cx="5847869" cy="3918072"/>
          </a:xfrm>
          <a:custGeom>
            <a:avLst/>
            <a:gdLst/>
            <a:ahLst/>
            <a:cxnLst/>
            <a:rect r="r" b="b" t="t" l="l"/>
            <a:pathLst>
              <a:path h="3918072" w="5847869">
                <a:moveTo>
                  <a:pt x="0" y="3918072"/>
                </a:moveTo>
                <a:lnTo>
                  <a:pt x="5847869" y="3918072"/>
                </a:lnTo>
                <a:lnTo>
                  <a:pt x="5847869" y="0"/>
                </a:lnTo>
                <a:lnTo>
                  <a:pt x="0" y="0"/>
                </a:lnTo>
                <a:lnTo>
                  <a:pt x="0" y="3918072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12601">
            <a:off x="13729937" y="579437"/>
            <a:ext cx="738494" cy="703415"/>
          </a:xfrm>
          <a:custGeom>
            <a:avLst/>
            <a:gdLst/>
            <a:ahLst/>
            <a:cxnLst/>
            <a:rect r="r" b="b" t="t" l="l"/>
            <a:pathLst>
              <a:path h="703415" w="738494">
                <a:moveTo>
                  <a:pt x="0" y="0"/>
                </a:moveTo>
                <a:lnTo>
                  <a:pt x="738494" y="0"/>
                </a:lnTo>
                <a:lnTo>
                  <a:pt x="738494" y="703415"/>
                </a:lnTo>
                <a:lnTo>
                  <a:pt x="0" y="7034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04270" y="2729365"/>
            <a:ext cx="8455030" cy="5876246"/>
          </a:xfrm>
          <a:custGeom>
            <a:avLst/>
            <a:gdLst/>
            <a:ahLst/>
            <a:cxnLst/>
            <a:rect r="r" b="b" t="t" l="l"/>
            <a:pathLst>
              <a:path h="5876246" w="8455030">
                <a:moveTo>
                  <a:pt x="0" y="0"/>
                </a:moveTo>
                <a:lnTo>
                  <a:pt x="8455030" y="0"/>
                </a:lnTo>
                <a:lnTo>
                  <a:pt x="8455030" y="5876246"/>
                </a:lnTo>
                <a:lnTo>
                  <a:pt x="0" y="58762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74117" y="923925"/>
            <a:ext cx="15334484" cy="88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2"/>
              </a:lnSpc>
              <a:spcBef>
                <a:spcPct val="0"/>
              </a:spcBef>
            </a:pPr>
            <a:r>
              <a:rPr lang="en-US" sz="5194" spc="-233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Accessibility &amp; Inclusive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4117" y="3083378"/>
            <a:ext cx="5834057" cy="2955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3"/>
              </a:lnSpc>
            </a:pPr>
            <a:r>
              <a:rPr lang="en-US" sz="21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Accessibility means making products easy for everyone to use. When designers focus on this, they create apps and experiences that work for all people.</a:t>
            </a:r>
          </a:p>
          <a:p>
            <a:pPr algn="just">
              <a:lnSpc>
                <a:spcPts val="2973"/>
              </a:lnSpc>
            </a:pPr>
          </a:p>
          <a:p>
            <a:pPr algn="just">
              <a:lnSpc>
                <a:spcPts val="2973"/>
              </a:lnSpc>
            </a:pPr>
          </a:p>
          <a:p>
            <a:pPr algn="just">
              <a:lnSpc>
                <a:spcPts val="2973"/>
              </a:lnSpc>
            </a:pPr>
          </a:p>
          <a:p>
            <a:pPr algn="just">
              <a:lnSpc>
                <a:spcPts val="297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03407" y="5476547"/>
            <a:ext cx="6959165" cy="160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22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Designing</a:t>
            </a:r>
            <a:r>
              <a:rPr lang="en-US" b="true" sz="228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for people with disabilities (WCAG guidelines):</a:t>
            </a:r>
          </a:p>
          <a:p>
            <a:pPr algn="ctr">
              <a:lnSpc>
                <a:spcPts val="3194"/>
              </a:lnSpc>
            </a:pPr>
          </a:p>
          <a:p>
            <a:pPr algn="ctr">
              <a:lnSpc>
                <a:spcPts val="319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814850"/>
            <a:ext cx="4627295" cy="179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48200" indent="-224100" lvl="1">
              <a:lnSpc>
                <a:spcPts val="2906"/>
              </a:lnSpc>
              <a:buFont typeface="Arial"/>
              <a:buChar char="•"/>
            </a:pPr>
            <a:r>
              <a:rPr lang="en-US" sz="20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Visual </a:t>
            </a:r>
            <a:r>
              <a:rPr lang="en-US" sz="20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disabilities</a:t>
            </a:r>
          </a:p>
          <a:p>
            <a:pPr algn="ctr" marL="448200" indent="-224100" lvl="1">
              <a:lnSpc>
                <a:spcPts val="2906"/>
              </a:lnSpc>
              <a:buFont typeface="Arial"/>
              <a:buChar char="•"/>
            </a:pPr>
            <a:r>
              <a:rPr lang="en-US" sz="20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Auditory disabilities</a:t>
            </a:r>
          </a:p>
          <a:p>
            <a:pPr algn="ctr" marL="448200" indent="-224100" lvl="1">
              <a:lnSpc>
                <a:spcPts val="2906"/>
              </a:lnSpc>
              <a:buFont typeface="Arial"/>
              <a:buChar char="•"/>
            </a:pPr>
            <a:r>
              <a:rPr lang="en-US" sz="20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Motor disabilities</a:t>
            </a:r>
          </a:p>
          <a:p>
            <a:pPr algn="ctr" marL="448200" indent="-224100" lvl="1">
              <a:lnSpc>
                <a:spcPts val="2906"/>
              </a:lnSpc>
              <a:buFont typeface="Arial"/>
              <a:buChar char="•"/>
            </a:pPr>
            <a:r>
              <a:rPr lang="en-US" sz="20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Cognitive disabilities</a:t>
            </a:r>
          </a:p>
          <a:p>
            <a:pPr algn="ctr">
              <a:lnSpc>
                <a:spcPts val="2906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74117" y="8860743"/>
            <a:ext cx="903539" cy="795114"/>
          </a:xfrm>
          <a:custGeom>
            <a:avLst/>
            <a:gdLst/>
            <a:ahLst/>
            <a:cxnLst/>
            <a:rect r="r" b="b" t="t" l="l"/>
            <a:pathLst>
              <a:path h="795114" w="903539">
                <a:moveTo>
                  <a:pt x="0" y="0"/>
                </a:moveTo>
                <a:lnTo>
                  <a:pt x="903539" y="0"/>
                </a:lnTo>
                <a:lnTo>
                  <a:pt x="903539" y="795114"/>
                </a:lnTo>
                <a:lnTo>
                  <a:pt x="0" y="7951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-5400000">
            <a:off x="-2638378" y="-1028786"/>
            <a:ext cx="5167419" cy="2057572"/>
          </a:xfrm>
          <a:custGeom>
            <a:avLst/>
            <a:gdLst/>
            <a:ahLst/>
            <a:cxnLst/>
            <a:rect r="r" b="b" t="t" l="l"/>
            <a:pathLst>
              <a:path h="2057572" w="5167419">
                <a:moveTo>
                  <a:pt x="0" y="2057572"/>
                </a:moveTo>
                <a:lnTo>
                  <a:pt x="5167418" y="2057572"/>
                </a:lnTo>
                <a:lnTo>
                  <a:pt x="5167418" y="0"/>
                </a:lnTo>
                <a:lnTo>
                  <a:pt x="0" y="0"/>
                </a:lnTo>
                <a:lnTo>
                  <a:pt x="0" y="2057572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267119">
            <a:off x="16321402" y="8602906"/>
            <a:ext cx="1246268" cy="973647"/>
          </a:xfrm>
          <a:custGeom>
            <a:avLst/>
            <a:gdLst/>
            <a:ahLst/>
            <a:cxnLst/>
            <a:rect r="r" b="b" t="t" l="l"/>
            <a:pathLst>
              <a:path h="973647" w="1246268">
                <a:moveTo>
                  <a:pt x="1246268" y="973647"/>
                </a:moveTo>
                <a:lnTo>
                  <a:pt x="0" y="973647"/>
                </a:lnTo>
                <a:lnTo>
                  <a:pt x="0" y="0"/>
                </a:lnTo>
                <a:lnTo>
                  <a:pt x="1246268" y="0"/>
                </a:lnTo>
                <a:lnTo>
                  <a:pt x="1246268" y="97364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384639">
            <a:off x="7574054" y="2169915"/>
            <a:ext cx="1225411" cy="586665"/>
          </a:xfrm>
          <a:custGeom>
            <a:avLst/>
            <a:gdLst/>
            <a:ahLst/>
            <a:cxnLst/>
            <a:rect r="r" b="b" t="t" l="l"/>
            <a:pathLst>
              <a:path h="586665" w="1225411">
                <a:moveTo>
                  <a:pt x="0" y="0"/>
                </a:moveTo>
                <a:lnTo>
                  <a:pt x="1225411" y="0"/>
                </a:lnTo>
                <a:lnTo>
                  <a:pt x="1225411" y="586666"/>
                </a:lnTo>
                <a:lnTo>
                  <a:pt x="0" y="586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40376" y="750443"/>
            <a:ext cx="633144" cy="557167"/>
          </a:xfrm>
          <a:custGeom>
            <a:avLst/>
            <a:gdLst/>
            <a:ahLst/>
            <a:cxnLst/>
            <a:rect r="r" b="b" t="t" l="l"/>
            <a:pathLst>
              <a:path h="557167" w="633144">
                <a:moveTo>
                  <a:pt x="0" y="0"/>
                </a:moveTo>
                <a:lnTo>
                  <a:pt x="633144" y="0"/>
                </a:lnTo>
                <a:lnTo>
                  <a:pt x="633144" y="557167"/>
                </a:lnTo>
                <a:lnTo>
                  <a:pt x="0" y="557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539313" y="7078345"/>
            <a:ext cx="5847869" cy="3918072"/>
          </a:xfrm>
          <a:custGeom>
            <a:avLst/>
            <a:gdLst/>
            <a:ahLst/>
            <a:cxnLst/>
            <a:rect r="r" b="b" t="t" l="l"/>
            <a:pathLst>
              <a:path h="3918072" w="5847869">
                <a:moveTo>
                  <a:pt x="0" y="3918072"/>
                </a:moveTo>
                <a:lnTo>
                  <a:pt x="5847869" y="3918072"/>
                </a:lnTo>
                <a:lnTo>
                  <a:pt x="5847869" y="0"/>
                </a:lnTo>
                <a:lnTo>
                  <a:pt x="0" y="0"/>
                </a:lnTo>
                <a:lnTo>
                  <a:pt x="0" y="3918072"/>
                </a:lnTo>
                <a:close/>
              </a:path>
            </a:pathLst>
          </a:custGeom>
          <a:blipFill>
            <a:blip r:embed="rId8">
              <a:alphaModFix amt="4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704816"/>
            <a:ext cx="7158059" cy="6146983"/>
          </a:xfrm>
          <a:custGeom>
            <a:avLst/>
            <a:gdLst/>
            <a:ahLst/>
            <a:cxnLst/>
            <a:rect r="r" b="b" t="t" l="l"/>
            <a:pathLst>
              <a:path h="6146983" w="7158059">
                <a:moveTo>
                  <a:pt x="0" y="0"/>
                </a:moveTo>
                <a:lnTo>
                  <a:pt x="7158059" y="0"/>
                </a:lnTo>
                <a:lnTo>
                  <a:pt x="7158059" y="6146984"/>
                </a:lnTo>
                <a:lnTo>
                  <a:pt x="0" y="61469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56948" y="429268"/>
            <a:ext cx="12830904" cy="1085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spc="-287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Accessibility &amp; Inclusive Design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772400" y="3239058"/>
            <a:ext cx="523481" cy="552486"/>
          </a:xfrm>
          <a:custGeom>
            <a:avLst/>
            <a:gdLst/>
            <a:ahLst/>
            <a:cxnLst/>
            <a:rect r="r" b="b" t="t" l="l"/>
            <a:pathLst>
              <a:path h="552486" w="523481">
                <a:moveTo>
                  <a:pt x="0" y="0"/>
                </a:moveTo>
                <a:lnTo>
                  <a:pt x="523480" y="0"/>
                </a:lnTo>
                <a:lnTo>
                  <a:pt x="523480" y="552487"/>
                </a:lnTo>
                <a:lnTo>
                  <a:pt x="0" y="5524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72400" y="4192106"/>
            <a:ext cx="523481" cy="552486"/>
          </a:xfrm>
          <a:custGeom>
            <a:avLst/>
            <a:gdLst/>
            <a:ahLst/>
            <a:cxnLst/>
            <a:rect r="r" b="b" t="t" l="l"/>
            <a:pathLst>
              <a:path h="552486" w="523481">
                <a:moveTo>
                  <a:pt x="0" y="0"/>
                </a:moveTo>
                <a:lnTo>
                  <a:pt x="523480" y="0"/>
                </a:lnTo>
                <a:lnTo>
                  <a:pt x="523480" y="552486"/>
                </a:lnTo>
                <a:lnTo>
                  <a:pt x="0" y="5524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72400" y="5225822"/>
            <a:ext cx="523481" cy="552486"/>
          </a:xfrm>
          <a:custGeom>
            <a:avLst/>
            <a:gdLst/>
            <a:ahLst/>
            <a:cxnLst/>
            <a:rect r="r" b="b" t="t" l="l"/>
            <a:pathLst>
              <a:path h="552486" w="523481">
                <a:moveTo>
                  <a:pt x="0" y="0"/>
                </a:moveTo>
                <a:lnTo>
                  <a:pt x="523480" y="0"/>
                </a:lnTo>
                <a:lnTo>
                  <a:pt x="523480" y="552486"/>
                </a:lnTo>
                <a:lnTo>
                  <a:pt x="0" y="5524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742265" y="3181908"/>
            <a:ext cx="381893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Keyboar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 Navigation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42265" y="4134956"/>
            <a:ext cx="147369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Alt Text: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69798" y="5168672"/>
            <a:ext cx="289232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Color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Blindness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03500" y="6289580"/>
            <a:ext cx="7341036" cy="155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1"/>
              </a:lnSpc>
            </a:pPr>
            <a:r>
              <a:rPr lang="en-US" sz="29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By</a:t>
            </a:r>
            <a:r>
              <a:rPr lang="en-US" sz="29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following these rules, UI/UX design becomes easier, clearer, and equally usable for everyone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529935" y="1514486"/>
            <a:ext cx="1384083" cy="1217993"/>
          </a:xfrm>
          <a:custGeom>
            <a:avLst/>
            <a:gdLst/>
            <a:ahLst/>
            <a:cxnLst/>
            <a:rect r="r" b="b" t="t" l="l"/>
            <a:pathLst>
              <a:path h="1217993" w="1384083">
                <a:moveTo>
                  <a:pt x="0" y="0"/>
                </a:moveTo>
                <a:lnTo>
                  <a:pt x="1384083" y="0"/>
                </a:lnTo>
                <a:lnTo>
                  <a:pt x="1384083" y="1217993"/>
                </a:lnTo>
                <a:lnTo>
                  <a:pt x="0" y="12179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true" rot="-130889">
            <a:off x="1946112" y="9401522"/>
            <a:ext cx="4447608" cy="1770957"/>
          </a:xfrm>
          <a:custGeom>
            <a:avLst/>
            <a:gdLst/>
            <a:ahLst/>
            <a:cxnLst/>
            <a:rect r="r" b="b" t="t" l="l"/>
            <a:pathLst>
              <a:path h="1770957" w="4447608">
                <a:moveTo>
                  <a:pt x="0" y="1770956"/>
                </a:moveTo>
                <a:lnTo>
                  <a:pt x="4447608" y="1770956"/>
                </a:lnTo>
                <a:lnTo>
                  <a:pt x="4447608" y="0"/>
                </a:lnTo>
                <a:lnTo>
                  <a:pt x="0" y="0"/>
                </a:lnTo>
                <a:lnTo>
                  <a:pt x="0" y="1770956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DAGyvZl3nns</dc:identifier>
  <dcterms:modified xsi:type="dcterms:W3CDTF">2011-08-01T06:04:30Z</dcterms:modified>
  <cp:revision>1</cp:revision>
  <dc:title>Neon Green White Playful Illustrative Market Research Presentation</dc:title>
</cp:coreProperties>
</file>